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3" r:id="rId2"/>
    <p:sldId id="257" r:id="rId3"/>
    <p:sldId id="263" r:id="rId4"/>
    <p:sldId id="295" r:id="rId5"/>
    <p:sldId id="296" r:id="rId6"/>
    <p:sldId id="297" r:id="rId7"/>
    <p:sldId id="298" r:id="rId8"/>
    <p:sldId id="299" r:id="rId9"/>
    <p:sldId id="300" r:id="rId10"/>
    <p:sldId id="301" r:id="rId11"/>
    <p:sldId id="302"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Kensley" initials="AK" lastIdx="3" clrIdx="0">
    <p:extLst>
      <p:ext uri="{19B8F6BF-5375-455C-9EA6-DF929625EA0E}">
        <p15:presenceInfo xmlns:p15="http://schemas.microsoft.com/office/powerpoint/2012/main" userId="S::Andrew.Kensley@scienceoxford.com::fe965072-f6f5-434b-ada7-c4bfc5861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CE"/>
    <a:srgbClr val="0078AB"/>
    <a:srgbClr val="E06E2B"/>
    <a:srgbClr val="EB0B8C"/>
    <a:srgbClr val="C0D8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40"/>
    <p:restoredTop sz="96327"/>
  </p:normalViewPr>
  <p:slideViewPr>
    <p:cSldViewPr snapToGrid="0" snapToObjects="1">
      <p:cViewPr varScale="1">
        <p:scale>
          <a:sx n="103" d="100"/>
          <a:sy n="103" d="100"/>
        </p:scale>
        <p:origin x="72" y="246"/>
      </p:cViewPr>
      <p:guideLst/>
    </p:cSldViewPr>
  </p:slideViewPr>
  <p:notesTextViewPr>
    <p:cViewPr>
      <p:scale>
        <a:sx n="1" d="1"/>
        <a:sy n="1" d="1"/>
      </p:scale>
      <p:origin x="0" y="0"/>
    </p:cViewPr>
  </p:notesTextViewPr>
  <p:notesViewPr>
    <p:cSldViewPr snapToGrid="0" snapToObjects="1" showGuides="1">
      <p:cViewPr varScale="1">
        <p:scale>
          <a:sx n="86" d="100"/>
          <a:sy n="86" d="100"/>
        </p:scale>
        <p:origin x="3928"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A327C-7830-234D-BDE0-B489EC586517}"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82941-6D97-DB41-8DA0-BFBE1166C1FB}" type="slidenum">
              <a:rPr lang="en-US" smtClean="0"/>
              <a:t>‹#›</a:t>
            </a:fld>
            <a:endParaRPr lang="en-US"/>
          </a:p>
        </p:txBody>
      </p:sp>
    </p:spTree>
    <p:extLst>
      <p:ext uri="{BB962C8B-B14F-4D97-AF65-F5344CB8AC3E}">
        <p14:creationId xmlns:p14="http://schemas.microsoft.com/office/powerpoint/2010/main" val="299441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882941-6D97-DB41-8DA0-BFBE1166C1FB}" type="slidenum">
              <a:rPr lang="en-US" smtClean="0"/>
              <a:t>12</a:t>
            </a:fld>
            <a:endParaRPr lang="en-US"/>
          </a:p>
        </p:txBody>
      </p:sp>
    </p:spTree>
    <p:extLst>
      <p:ext uri="{BB962C8B-B14F-4D97-AF65-F5344CB8AC3E}">
        <p14:creationId xmlns:p14="http://schemas.microsoft.com/office/powerpoint/2010/main" val="414542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3990-2E40-6E41-9D15-76F1AFC6C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2AC2C-1281-3A44-A343-9622F7534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0B0E5A-14DD-2741-AD41-EC42AFFAF23E}"/>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65C60786-577F-8649-9A16-9E4830931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C8D59-8341-414C-AF94-36A72234F6E5}"/>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3631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43B-750D-754B-B4DB-4E1E78846D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927F1-2048-E94B-B0F4-072D521922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D63DA-A256-9148-AE04-90EEC4C273DD}"/>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99CB3EFE-230C-944F-9012-51A2ACCC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A4EA4-1094-454F-9F9B-4DEFBEB27B3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60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853F9-4F2C-7A4C-9772-7DEFC72D79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CC6D68-87E4-7D47-9180-51CE247EF5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8D6AA-5337-5944-93AF-47FEE39C5F10}"/>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78F4DCCD-DE40-0345-8C92-FDE522F5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2DF-2853-6E41-92EE-400CA040BED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79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2BF-4CAE-464E-8513-4017EA9879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4FB2-F17B-2443-A9A9-536155B27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2280A-C161-274F-B345-5E5E004FC173}"/>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A7255B7F-D39A-6B4B-BFDB-A5EA62AE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FC3-4764-AC4C-889A-62B3FD510C78}"/>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23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981-51ED-D24C-AC4C-4EF7C5926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652419-FEAF-654D-8D69-FD58BA80C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10996E-BDBF-E545-AE03-20D1985AB1E5}"/>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57900CC6-08D7-D64B-A99C-8837363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6F6C-A3D9-0D4A-87D9-8424657C9B4C}"/>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894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1584-1D7B-BC44-BCAD-EA0F011889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A723B-793B-AD47-A541-EA7CAF671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4A9437-A450-F742-A257-1FBA3E9E70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E95A32-48A9-744B-BDB7-64559F445104}"/>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6" name="Footer Placeholder 5">
            <a:extLst>
              <a:ext uri="{FF2B5EF4-FFF2-40B4-BE49-F238E27FC236}">
                <a16:creationId xmlns:a16="http://schemas.microsoft.com/office/drawing/2014/main" id="{0AFD262E-5107-7744-98BB-7622480E9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D138-AD70-3B40-B579-7055B43441A3}"/>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83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8488-38D8-C648-9EE3-B8FC769018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972D3D-467F-0E49-B5A4-7AB5ABA6C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62DF2C-A1C3-7945-AA25-B4624A5F0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C51A4D-A016-F346-BF0B-9B3BE0CFC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79B012-9D5D-A945-8B75-2454EC7872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5EC01-3D96-344B-853E-07E654C8DEBB}"/>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8" name="Footer Placeholder 7">
            <a:extLst>
              <a:ext uri="{FF2B5EF4-FFF2-40B4-BE49-F238E27FC236}">
                <a16:creationId xmlns:a16="http://schemas.microsoft.com/office/drawing/2014/main" id="{D6513977-6F33-2F48-B334-3AD66C96B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B8ED6-05C9-314D-B5A0-C6BEAE2E42DE}"/>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45956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53D-0897-0841-8CA8-FF9DA15C6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6A60F-86D6-4749-8E9F-2D73A815AF89}"/>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4" name="Footer Placeholder 3">
            <a:extLst>
              <a:ext uri="{FF2B5EF4-FFF2-40B4-BE49-F238E27FC236}">
                <a16:creationId xmlns:a16="http://schemas.microsoft.com/office/drawing/2014/main" id="{255C70EF-6FD0-3C42-BAD7-CFDCA4008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52946-3DD1-9740-9E9E-CC7B5B47021F}"/>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41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CA715-96E1-F143-B2CF-4C95F15C2D35}"/>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3" name="Footer Placeholder 2">
            <a:extLst>
              <a:ext uri="{FF2B5EF4-FFF2-40B4-BE49-F238E27FC236}">
                <a16:creationId xmlns:a16="http://schemas.microsoft.com/office/drawing/2014/main" id="{32262139-2178-B544-995A-BA61E481E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F7912-C1AA-884D-BC1E-1309AA6AD801}"/>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50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5AC-77EF-DF4A-8B57-38DB597DE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EE6D12-0B22-2348-B9F0-2899DF1DF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67AB8-23D0-BF4A-969D-039C9A17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50B6B-E759-1549-A8D1-6F3AAFEB870F}"/>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6" name="Footer Placeholder 5">
            <a:extLst>
              <a:ext uri="{FF2B5EF4-FFF2-40B4-BE49-F238E27FC236}">
                <a16:creationId xmlns:a16="http://schemas.microsoft.com/office/drawing/2014/main" id="{C2EB2C63-6BAA-914F-9E78-DBF3581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123F0-62B9-B54A-9180-ECA3F107E074}"/>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69354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3A9-B023-C149-9EB2-29EF5BB25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08DB9B-FC7A-344D-8503-90013BD76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C53AB-6348-9C48-8F6C-39DA34ED7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0FA3D7-F052-7546-BB60-A9EBD0E5502E}"/>
              </a:ext>
            </a:extLst>
          </p:cNvPr>
          <p:cNvSpPr>
            <a:spLocks noGrp="1"/>
          </p:cNvSpPr>
          <p:nvPr>
            <p:ph type="dt" sz="half" idx="10"/>
          </p:nvPr>
        </p:nvSpPr>
        <p:spPr/>
        <p:txBody>
          <a:bodyPr/>
          <a:lstStyle/>
          <a:p>
            <a:fld id="{3C618291-A680-6646-A096-51F6B7EC144D}" type="datetimeFigureOut">
              <a:rPr lang="en-US" smtClean="0"/>
              <a:t>9/9/2022</a:t>
            </a:fld>
            <a:endParaRPr lang="en-US"/>
          </a:p>
        </p:txBody>
      </p:sp>
      <p:sp>
        <p:nvSpPr>
          <p:cNvPr id="6" name="Footer Placeholder 5">
            <a:extLst>
              <a:ext uri="{FF2B5EF4-FFF2-40B4-BE49-F238E27FC236}">
                <a16:creationId xmlns:a16="http://schemas.microsoft.com/office/drawing/2014/main" id="{CB2881D0-9C9B-0E49-BA1D-1016F2E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5557-3AF4-BB4C-95FA-297ABE5D54F6}"/>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9023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F5B7C-CE36-D440-B876-44F07A582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93BBC-C740-9F41-A837-6684763F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7D47A-ABE7-7E4C-9EDA-F11C086C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8291-A680-6646-A096-51F6B7EC144D}" type="datetimeFigureOut">
              <a:rPr lang="en-US" smtClean="0"/>
              <a:t>9/9/2022</a:t>
            </a:fld>
            <a:endParaRPr lang="en-US"/>
          </a:p>
        </p:txBody>
      </p:sp>
      <p:sp>
        <p:nvSpPr>
          <p:cNvPr id="5" name="Footer Placeholder 4">
            <a:extLst>
              <a:ext uri="{FF2B5EF4-FFF2-40B4-BE49-F238E27FC236}">
                <a16:creationId xmlns:a16="http://schemas.microsoft.com/office/drawing/2014/main" id="{068FD916-6140-E44D-B2B0-E06CF1D62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98FB-4891-E243-BADC-2D3F31E9D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BE7A-D976-D84E-9A21-AB536B859AD6}" type="slidenum">
              <a:rPr lang="en-US" smtClean="0"/>
              <a:t>‹#›</a:t>
            </a:fld>
            <a:endParaRPr lang="en-US"/>
          </a:p>
        </p:txBody>
      </p:sp>
    </p:spTree>
    <p:extLst>
      <p:ext uri="{BB962C8B-B14F-4D97-AF65-F5344CB8AC3E}">
        <p14:creationId xmlns:p14="http://schemas.microsoft.com/office/powerpoint/2010/main" val="34646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Text&#10;&#10;Description automatically generated">
            <a:extLst>
              <a:ext uri="{FF2B5EF4-FFF2-40B4-BE49-F238E27FC236}">
                <a16:creationId xmlns:a16="http://schemas.microsoft.com/office/drawing/2014/main" id="{CB676B92-15FC-5F47-BD13-559380CFD884}"/>
              </a:ext>
            </a:extLst>
          </p:cNvPr>
          <p:cNvPicPr>
            <a:picLocks noGrp="1" noChangeAspect="1"/>
          </p:cNvPicPr>
          <p:nvPr>
            <p:ph idx="1"/>
          </p:nvPr>
        </p:nvPicPr>
        <p:blipFill>
          <a:blip r:embed="rId2"/>
          <a:stretch>
            <a:fillRect/>
          </a:stretch>
        </p:blipFill>
        <p:spPr>
          <a:xfrm>
            <a:off x="-163286" y="0"/>
            <a:ext cx="12915901" cy="6858000"/>
          </a:xfrm>
        </p:spPr>
      </p:pic>
    </p:spTree>
    <p:extLst>
      <p:ext uri="{BB962C8B-B14F-4D97-AF65-F5344CB8AC3E}">
        <p14:creationId xmlns:p14="http://schemas.microsoft.com/office/powerpoint/2010/main" val="148257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19328"/>
            <a:ext cx="8183881" cy="5965952"/>
          </a:xfrm>
        </p:spPr>
        <p:txBody>
          <a:bodyPr>
            <a:noAutofit/>
          </a:bodyPr>
          <a:lstStyle/>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change the type of paper/card, the size of the hoops, the number or length of the straws or even add some weight to the flyer using paperclips.</a:t>
            </a:r>
            <a:br>
              <a:rPr lang="en-GB" sz="1600" dirty="0">
                <a:latin typeface="Museo Sans 100" panose="02000000000000000000" pitchFamily="2" charset="77"/>
              </a:rPr>
            </a:br>
            <a:endParaRPr lang="en-GB" sz="1600" b="1"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it takes your flyer to fall to the ground? How far it travels or whether it can hit a target?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width of hoops affect the length of flight?’ or, ‘What is the greatest number of paper clips a flyer can carry across 5 metres?’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2" name="TextBox 1">
            <a:extLst>
              <a:ext uri="{FF2B5EF4-FFF2-40B4-BE49-F238E27FC236}">
                <a16:creationId xmlns:a16="http://schemas.microsoft.com/office/drawing/2014/main" id="{AEAF05B5-95D1-456A-ADDD-E92C78BF5F2B}"/>
              </a:ext>
            </a:extLst>
          </p:cNvPr>
          <p:cNvSpPr txBox="1"/>
          <p:nvPr/>
        </p:nvSpPr>
        <p:spPr>
          <a:xfrm>
            <a:off x="9517884" y="944192"/>
            <a:ext cx="1731818" cy="1477328"/>
          </a:xfrm>
          <a:prstGeom prst="rect">
            <a:avLst/>
          </a:prstGeom>
          <a:noFill/>
        </p:spPr>
        <p:txBody>
          <a:bodyPr wrap="square" rtlCol="0">
            <a:spAutoFit/>
          </a:bodyPr>
          <a:lstStyle/>
          <a:p>
            <a:pPr algn="ctr"/>
            <a:r>
              <a:rPr lang="en-US" dirty="0">
                <a:solidFill>
                  <a:schemeClr val="bg1"/>
                </a:solidFill>
              </a:rPr>
              <a:t>Register your school to take part in the Big Science Event on our website</a:t>
            </a:r>
          </a:p>
        </p:txBody>
      </p:sp>
    </p:spTree>
    <p:extLst>
      <p:ext uri="{BB962C8B-B14F-4D97-AF65-F5344CB8AC3E}">
        <p14:creationId xmlns:p14="http://schemas.microsoft.com/office/powerpoint/2010/main" val="29465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Hoop flyers templates</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grpSp>
        <p:nvGrpSpPr>
          <p:cNvPr id="14" name="Group 13">
            <a:extLst>
              <a:ext uri="{FF2B5EF4-FFF2-40B4-BE49-F238E27FC236}">
                <a16:creationId xmlns:a16="http://schemas.microsoft.com/office/drawing/2014/main" id="{B6C76F57-5FA5-AC47-BB56-CFC9894783AD}"/>
              </a:ext>
            </a:extLst>
          </p:cNvPr>
          <p:cNvGrpSpPr>
            <a:grpSpLocks/>
          </p:cNvGrpSpPr>
          <p:nvPr/>
        </p:nvGrpSpPr>
        <p:grpSpPr bwMode="auto">
          <a:xfrm>
            <a:off x="6750498" y="1402081"/>
            <a:ext cx="3693982" cy="3198948"/>
            <a:chOff x="6585" y="1800"/>
            <a:chExt cx="2089" cy="1494"/>
          </a:xfrm>
        </p:grpSpPr>
        <p:sp>
          <p:nvSpPr>
            <p:cNvPr id="15" name="AutoShape 4">
              <a:extLst>
                <a:ext uri="{FF2B5EF4-FFF2-40B4-BE49-F238E27FC236}">
                  <a16:creationId xmlns:a16="http://schemas.microsoft.com/office/drawing/2014/main" id="{F02E8C33-3DEA-BD46-AF4F-CDBC3B1A650F}"/>
                </a:ext>
              </a:extLst>
            </p:cNvPr>
            <p:cNvSpPr>
              <a:spLocks noChangeArrowheads="1"/>
            </p:cNvSpPr>
            <p:nvPr/>
          </p:nvSpPr>
          <p:spPr bwMode="auto">
            <a:xfrm>
              <a:off x="6585" y="1800"/>
              <a:ext cx="428" cy="1494"/>
            </a:xfrm>
            <a:prstGeom prst="flowChartMagneticDrum">
              <a:avLst/>
            </a:prstGeom>
            <a:solidFill>
              <a:srgbClr val="BFBFB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6" name="AutoShape 5">
              <a:extLst>
                <a:ext uri="{FF2B5EF4-FFF2-40B4-BE49-F238E27FC236}">
                  <a16:creationId xmlns:a16="http://schemas.microsoft.com/office/drawing/2014/main" id="{0C232C4B-2397-884A-8D44-254AD35946F5}"/>
                </a:ext>
              </a:extLst>
            </p:cNvPr>
            <p:cNvSpPr>
              <a:spLocks noChangeArrowheads="1"/>
            </p:cNvSpPr>
            <p:nvPr/>
          </p:nvSpPr>
          <p:spPr bwMode="auto">
            <a:xfrm>
              <a:off x="8246" y="2088"/>
              <a:ext cx="428" cy="918"/>
            </a:xfrm>
            <a:prstGeom prst="flowChartMagneticDrum">
              <a:avLst/>
            </a:prstGeom>
            <a:solidFill>
              <a:srgbClr val="BFBFB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17" name="AutoShape 6">
              <a:extLst>
                <a:ext uri="{FF2B5EF4-FFF2-40B4-BE49-F238E27FC236}">
                  <a16:creationId xmlns:a16="http://schemas.microsoft.com/office/drawing/2014/main" id="{66A80951-F267-834D-BFF1-D8E0C79290FA}"/>
                </a:ext>
              </a:extLst>
            </p:cNvPr>
            <p:cNvCxnSpPr>
              <a:cxnSpLocks noChangeShapeType="1"/>
            </p:cNvCxnSpPr>
            <p:nvPr/>
          </p:nvCxnSpPr>
          <p:spPr bwMode="auto">
            <a:xfrm>
              <a:off x="6908" y="1830"/>
              <a:ext cx="1368" cy="28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 name="AutoShape 7">
              <a:extLst>
                <a:ext uri="{FF2B5EF4-FFF2-40B4-BE49-F238E27FC236}">
                  <a16:creationId xmlns:a16="http://schemas.microsoft.com/office/drawing/2014/main" id="{78D214CF-FBF8-214B-9C00-E8750D3EF046}"/>
                </a:ext>
              </a:extLst>
            </p:cNvPr>
            <p:cNvCxnSpPr>
              <a:cxnSpLocks noChangeShapeType="1"/>
            </p:cNvCxnSpPr>
            <p:nvPr/>
          </p:nvCxnSpPr>
          <p:spPr bwMode="auto">
            <a:xfrm>
              <a:off x="6878" y="2538"/>
              <a:ext cx="136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 name="AutoShape 8">
              <a:extLst>
                <a:ext uri="{FF2B5EF4-FFF2-40B4-BE49-F238E27FC236}">
                  <a16:creationId xmlns:a16="http://schemas.microsoft.com/office/drawing/2014/main" id="{B7ED509A-4072-294F-ABB2-A8A8BF509BBA}"/>
                </a:ext>
              </a:extLst>
            </p:cNvPr>
            <p:cNvCxnSpPr>
              <a:cxnSpLocks noChangeShapeType="1"/>
            </p:cNvCxnSpPr>
            <p:nvPr/>
          </p:nvCxnSpPr>
          <p:spPr bwMode="auto">
            <a:xfrm flipV="1">
              <a:off x="6893" y="2973"/>
              <a:ext cx="1383" cy="198"/>
            </a:xfrm>
            <a:prstGeom prst="straightConnector1">
              <a:avLst/>
            </a:prstGeom>
            <a:noFill/>
            <a:ln w="22225">
              <a:solidFill>
                <a:srgbClr val="000000"/>
              </a:solidFill>
              <a:round/>
              <a:headEnd/>
              <a:tailEnd/>
            </a:ln>
            <a:extLst>
              <a:ext uri="{909E8E84-426E-40DD-AFC4-6F175D3DCCD1}">
                <a14:hiddenFill xmlns:a14="http://schemas.microsoft.com/office/drawing/2010/main">
                  <a:noFill/>
                </a14:hiddenFill>
              </a:ext>
            </a:extLst>
          </p:spPr>
        </p:cxnSp>
      </p:grpSp>
      <p:grpSp>
        <p:nvGrpSpPr>
          <p:cNvPr id="3" name="Group 2">
            <a:extLst>
              <a:ext uri="{FF2B5EF4-FFF2-40B4-BE49-F238E27FC236}">
                <a16:creationId xmlns:a16="http://schemas.microsoft.com/office/drawing/2014/main" id="{1A98EB0C-7080-4905-BC22-7AD15C0FA1E1}"/>
              </a:ext>
            </a:extLst>
          </p:cNvPr>
          <p:cNvGrpSpPr/>
          <p:nvPr/>
        </p:nvGrpSpPr>
        <p:grpSpPr>
          <a:xfrm>
            <a:off x="528320" y="1422400"/>
            <a:ext cx="4188823" cy="3169783"/>
            <a:chOff x="1290624" y="2165668"/>
            <a:chExt cx="3426519" cy="2426515"/>
          </a:xfrm>
        </p:grpSpPr>
        <p:sp>
          <p:nvSpPr>
            <p:cNvPr id="6" name="Rectangle 5">
              <a:extLst>
                <a:ext uri="{FF2B5EF4-FFF2-40B4-BE49-F238E27FC236}">
                  <a16:creationId xmlns:a16="http://schemas.microsoft.com/office/drawing/2014/main" id="{2966D7AD-606B-4A49-8F17-7AAD62D84860}"/>
                </a:ext>
              </a:extLst>
            </p:cNvPr>
            <p:cNvSpPr>
              <a:spLocks noChangeArrowheads="1"/>
            </p:cNvSpPr>
            <p:nvPr/>
          </p:nvSpPr>
          <p:spPr bwMode="auto">
            <a:xfrm>
              <a:off x="2759837" y="2165668"/>
              <a:ext cx="1957306" cy="2399422"/>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7" name="Rectangle 6">
              <a:extLst>
                <a:ext uri="{FF2B5EF4-FFF2-40B4-BE49-F238E27FC236}">
                  <a16:creationId xmlns:a16="http://schemas.microsoft.com/office/drawing/2014/main" id="{0515A106-0D6E-EA41-B46A-18B208725E9A}"/>
                </a:ext>
              </a:extLst>
            </p:cNvPr>
            <p:cNvSpPr>
              <a:spLocks noChangeArrowheads="1"/>
            </p:cNvSpPr>
            <p:nvPr/>
          </p:nvSpPr>
          <p:spPr bwMode="auto">
            <a:xfrm>
              <a:off x="2759837" y="2165668"/>
              <a:ext cx="158671" cy="2399422"/>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8" name="Rectangle 7">
              <a:extLst>
                <a:ext uri="{FF2B5EF4-FFF2-40B4-BE49-F238E27FC236}">
                  <a16:creationId xmlns:a16="http://schemas.microsoft.com/office/drawing/2014/main" id="{CEE1F134-D9FB-C046-B353-3A995CD756BA}"/>
                </a:ext>
              </a:extLst>
            </p:cNvPr>
            <p:cNvSpPr>
              <a:spLocks noChangeArrowheads="1"/>
            </p:cNvSpPr>
            <p:nvPr/>
          </p:nvSpPr>
          <p:spPr bwMode="auto">
            <a:xfrm>
              <a:off x="2918507" y="4192364"/>
              <a:ext cx="1798636" cy="3727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12" name="Text Box 16">
              <a:extLst>
                <a:ext uri="{FF2B5EF4-FFF2-40B4-BE49-F238E27FC236}">
                  <a16:creationId xmlns:a16="http://schemas.microsoft.com/office/drawing/2014/main" id="{0BCF46EE-A362-FE43-9962-B6FA029208F1}"/>
                </a:ext>
              </a:extLst>
            </p:cNvPr>
            <p:cNvSpPr txBox="1">
              <a:spLocks noChangeArrowheads="1"/>
            </p:cNvSpPr>
            <p:nvPr/>
          </p:nvSpPr>
          <p:spPr bwMode="auto">
            <a:xfrm>
              <a:off x="1290624" y="3321853"/>
              <a:ext cx="905071" cy="343299"/>
            </a:xfrm>
            <a:prstGeom prst="rect">
              <a:avLst/>
            </a:prstGeom>
            <a:solidFill>
              <a:srgbClr val="FFFFFF"/>
            </a:solidFill>
            <a:ln w="9525">
              <a:noFill/>
              <a:miter lim="800000"/>
              <a:headEnd/>
              <a:tailEnd/>
            </a:ln>
          </p:spPr>
          <p:txBody>
            <a:bodyPr rot="0" vert="horz" wrap="square" lIns="91440" tIns="45720" rIns="91440" bIns="45720" anchor="t" anchorCtr="0" upright="1">
              <a:spAutoFit/>
            </a:bodyPr>
            <a:lstStyle/>
            <a:p>
              <a:pPr>
                <a:lnSpc>
                  <a:spcPct val="107000"/>
                </a:lnSpc>
                <a:spcAft>
                  <a:spcPts val="800"/>
                </a:spcAft>
              </a:pPr>
              <a:r>
                <a:rPr lang="en-GB" sz="1600" dirty="0">
                  <a:effectLst/>
                  <a:latin typeface="Museo Sans 100" panose="02000000000000000000" pitchFamily="50" charset="0"/>
                  <a:ea typeface="Calibri" panose="020F0502020204030204" pitchFamily="34" charset="0"/>
                  <a:cs typeface="Times New Roman" panose="02020603050405020304" pitchFamily="18" charset="0"/>
                </a:rPr>
                <a:t>Strip 1</a:t>
              </a:r>
            </a:p>
          </p:txBody>
        </p:sp>
        <p:sp>
          <p:nvSpPr>
            <p:cNvPr id="13" name="Text Box 17">
              <a:extLst>
                <a:ext uri="{FF2B5EF4-FFF2-40B4-BE49-F238E27FC236}">
                  <a16:creationId xmlns:a16="http://schemas.microsoft.com/office/drawing/2014/main" id="{53543C53-D0F5-964D-9651-955C084F28C8}"/>
                </a:ext>
              </a:extLst>
            </p:cNvPr>
            <p:cNvSpPr txBox="1">
              <a:spLocks noChangeArrowheads="1"/>
            </p:cNvSpPr>
            <p:nvPr/>
          </p:nvSpPr>
          <p:spPr bwMode="auto">
            <a:xfrm>
              <a:off x="1290624" y="4248884"/>
              <a:ext cx="1033023" cy="343299"/>
            </a:xfrm>
            <a:prstGeom prst="rect">
              <a:avLst/>
            </a:prstGeom>
            <a:solidFill>
              <a:srgbClr val="FFFFFF"/>
            </a:solidFill>
            <a:ln w="9525">
              <a:noFill/>
              <a:miter lim="800000"/>
              <a:headEnd/>
              <a:tailEnd/>
            </a:ln>
          </p:spPr>
          <p:txBody>
            <a:bodyPr rot="0" vert="horz" wrap="square" lIns="91440" tIns="45720" rIns="91440" bIns="45720" anchor="t" anchorCtr="0" upright="1">
              <a:spAutoFit/>
            </a:bodyPr>
            <a:lstStyle>
              <a:defPPr>
                <a:defRPr lang="en-US"/>
              </a:defPPr>
              <a:lvl1pPr>
                <a:lnSpc>
                  <a:spcPct val="107000"/>
                </a:lnSpc>
                <a:spcAft>
                  <a:spcPts val="800"/>
                </a:spcAft>
                <a:defRPr sz="1600">
                  <a:effectLst/>
                  <a:latin typeface="Museo Sans 100" panose="02000000000000000000" pitchFamily="50" charset="0"/>
                  <a:ea typeface="Calibri" panose="020F0502020204030204" pitchFamily="34" charset="0"/>
                  <a:cs typeface="Times New Roman" panose="02020603050405020304" pitchFamily="18" charset="0"/>
                </a:defRPr>
              </a:lvl1pPr>
            </a:lstStyle>
            <a:p>
              <a:r>
                <a:rPr lang="en-GB" dirty="0"/>
                <a:t>Strip 2</a:t>
              </a:r>
            </a:p>
          </p:txBody>
        </p:sp>
        <p:cxnSp>
          <p:nvCxnSpPr>
            <p:cNvPr id="11" name="AutoShape 15">
              <a:extLst>
                <a:ext uri="{FF2B5EF4-FFF2-40B4-BE49-F238E27FC236}">
                  <a16:creationId xmlns:a16="http://schemas.microsoft.com/office/drawing/2014/main" id="{65EBBBE7-E671-D440-AD1C-4E07E3BB51F0}"/>
                </a:ext>
              </a:extLst>
            </p:cNvPr>
            <p:cNvCxnSpPr>
              <a:cxnSpLocks noChangeShapeType="1"/>
            </p:cNvCxnSpPr>
            <p:nvPr/>
          </p:nvCxnSpPr>
          <p:spPr bwMode="auto">
            <a:xfrm>
              <a:off x="2040826" y="4407566"/>
              <a:ext cx="1091831" cy="194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14">
              <a:extLst>
                <a:ext uri="{FF2B5EF4-FFF2-40B4-BE49-F238E27FC236}">
                  <a16:creationId xmlns:a16="http://schemas.microsoft.com/office/drawing/2014/main" id="{668A59BB-F94D-CC44-A369-49248D419F90}"/>
                </a:ext>
              </a:extLst>
            </p:cNvPr>
            <p:cNvCxnSpPr>
              <a:cxnSpLocks noChangeShapeType="1"/>
            </p:cNvCxnSpPr>
            <p:nvPr/>
          </p:nvCxnSpPr>
          <p:spPr bwMode="auto">
            <a:xfrm>
              <a:off x="2040826" y="3493503"/>
              <a:ext cx="6524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4114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F774-6164-1F4E-B2C4-CAF9F4803385}"/>
              </a:ext>
            </a:extLst>
          </p:cNvPr>
          <p:cNvSpPr/>
          <p:nvPr/>
        </p:nvSpPr>
        <p:spPr>
          <a:xfrm>
            <a:off x="0" y="0"/>
            <a:ext cx="12192000" cy="5134488"/>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D82F"/>
              </a:solidFill>
            </a:endParaRPr>
          </a:p>
        </p:txBody>
      </p:sp>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13503"/>
            <a:ext cx="12451403" cy="1624128"/>
          </a:xfrm>
        </p:spPr>
        <p:txBody>
          <a:bodyPr>
            <a:normAutofit fontScale="90000"/>
          </a:bodyPr>
          <a:lstStyle/>
          <a:p>
            <a:br>
              <a:rPr lang="en-GB" dirty="0"/>
            </a:br>
            <a:br>
              <a:rPr lang="en-GB" dirty="0"/>
            </a:br>
            <a:r>
              <a:rPr lang="en-GB" dirty="0">
                <a:solidFill>
                  <a:schemeClr val="bg1"/>
                </a:solidFill>
                <a:latin typeface="orange juice" panose="02000000000000000000" pitchFamily="2" charset="0"/>
              </a:rPr>
              <a:t>Enter the Big Science Event</a:t>
            </a:r>
            <a:br>
              <a:rPr lang="en-GB" dirty="0">
                <a:solidFill>
                  <a:schemeClr val="bg1"/>
                </a:solidFill>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200" y="1637631"/>
            <a:ext cx="8140908" cy="3340891"/>
          </a:xfrm>
        </p:spPr>
        <p:txBody>
          <a:bodyPr>
            <a:noAutofit/>
          </a:bodyPr>
          <a:lstStyle/>
          <a:p>
            <a:pPr marL="0" indent="0">
              <a:buNone/>
            </a:pPr>
            <a:r>
              <a:rPr lang="en-GB" sz="2000" dirty="0">
                <a:solidFill>
                  <a:schemeClr val="bg1"/>
                </a:solidFill>
                <a:latin typeface="Museo Sans 300" panose="02000000000000000000" pitchFamily="2" charset="77"/>
              </a:rPr>
              <a:t>Register your school via our website</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scienceoxford.com/big-science-event-at-school</a:t>
            </a:r>
          </a:p>
          <a:p>
            <a:pPr marL="0" indent="0">
              <a:buNone/>
            </a:pPr>
            <a:endParaRPr lang="en-GB" sz="2000" dirty="0">
              <a:solidFill>
                <a:schemeClr val="bg1"/>
              </a:solidFill>
              <a:latin typeface="Museo Sans 100" panose="02000000000000000000" pitchFamily="2" charset="77"/>
            </a:endParaRPr>
          </a:p>
          <a:p>
            <a:pPr marL="0" indent="0">
              <a:buNone/>
            </a:pPr>
            <a:r>
              <a:rPr lang="en-GB" sz="2000" dirty="0">
                <a:solidFill>
                  <a:schemeClr val="bg1"/>
                </a:solidFill>
                <a:latin typeface="Museo Sans 300" panose="02000000000000000000" pitchFamily="2" charset="77"/>
              </a:rPr>
              <a:t>Follow us on social media.</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 #bigscienceevent</a:t>
            </a:r>
          </a:p>
          <a:p>
            <a:pPr marL="0" indent="0">
              <a:buNone/>
            </a:pPr>
            <a:br>
              <a:rPr lang="en-GB" sz="2000" dirty="0">
                <a:solidFill>
                  <a:schemeClr val="bg1"/>
                </a:solidFill>
                <a:latin typeface="Verveine" panose="02000506000000020003" pitchFamily="2" charset="77"/>
              </a:rPr>
            </a:br>
            <a:r>
              <a:rPr lang="en-GB" sz="2000" dirty="0">
                <a:solidFill>
                  <a:schemeClr val="bg1"/>
                </a:solidFill>
                <a:latin typeface="Museo Sans 300" panose="02000000000000000000" pitchFamily="2" charset="77"/>
              </a:rPr>
              <a:t>If you have any questions, just email us on:</a:t>
            </a:r>
            <a:br>
              <a:rPr lang="en-GB" sz="2000">
                <a:solidFill>
                  <a:schemeClr val="bg1"/>
                </a:solidFill>
                <a:latin typeface="Museo Sans 300" panose="02000000000000000000" pitchFamily="2" charset="77"/>
              </a:rPr>
            </a:br>
            <a:r>
              <a:rPr lang="en-GB" sz="2400">
                <a:solidFill>
                  <a:schemeClr val="bg1"/>
                </a:solidFill>
                <a:latin typeface="Verveine" panose="02000506000000020003" pitchFamily="2" charset="77"/>
              </a:rPr>
              <a:t>competition@</a:t>
            </a:r>
            <a:r>
              <a:rPr lang="en-GB" sz="2400" dirty="0">
                <a:solidFill>
                  <a:schemeClr val="bg1"/>
                </a:solidFill>
                <a:latin typeface="Verveine" panose="02000506000000020003" pitchFamily="2" charset="77"/>
              </a:rPr>
              <a:t>scienceoxford.com</a:t>
            </a:r>
          </a:p>
          <a:p>
            <a:pPr marL="0" indent="0">
              <a:buNone/>
            </a:pPr>
            <a:endParaRPr lang="en-GB" sz="2000" dirty="0">
              <a:solidFill>
                <a:schemeClr val="bg1"/>
              </a:solidFill>
              <a:latin typeface="Museo Sans 500" panose="02000000000000000000" pitchFamily="2" charset="77"/>
            </a:endParaRPr>
          </a:p>
          <a:p>
            <a:pPr marL="0" indent="0">
              <a:buNone/>
            </a:pPr>
            <a:endParaRPr lang="en-GB" sz="2000" dirty="0">
              <a:latin typeface="Museo Sans 300" panose="02000000000000000000" pitchFamily="2" charset="77"/>
            </a:endParaRPr>
          </a:p>
          <a:p>
            <a:pPr marL="0" indent="0">
              <a:buNone/>
            </a:pPr>
            <a:br>
              <a:rPr lang="en-GB" sz="2000" i="1" dirty="0">
                <a:latin typeface="Museo Sans 500" panose="02000000000000000000" pitchFamily="2" charset="77"/>
              </a:rPr>
            </a:br>
            <a:br>
              <a:rPr lang="en-GB" sz="2000" i="1" dirty="0">
                <a:latin typeface="Museo Sans 500" panose="02000000000000000000" pitchFamily="2" charset="77"/>
              </a:rPr>
            </a:br>
            <a:br>
              <a:rPr lang="en-GB" sz="2000" i="1" dirty="0">
                <a:latin typeface="Museo Sans 500" panose="02000000000000000000" pitchFamily="2" charset="77"/>
              </a:rPr>
            </a:b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499" y="5193919"/>
            <a:ext cx="2442101" cy="1199281"/>
          </a:xfrm>
          <a:prstGeom prst="rect">
            <a:avLst/>
          </a:prstGeom>
        </p:spPr>
      </p:pic>
      <p:sp>
        <p:nvSpPr>
          <p:cNvPr id="6" name="TextBox 5">
            <a:extLst>
              <a:ext uri="{FF2B5EF4-FFF2-40B4-BE49-F238E27FC236}">
                <a16:creationId xmlns:a16="http://schemas.microsoft.com/office/drawing/2014/main" id="{C9C0510C-5A78-8C4D-BFF5-5ACD6CC68547}"/>
              </a:ext>
            </a:extLst>
          </p:cNvPr>
          <p:cNvSpPr txBox="1"/>
          <p:nvPr/>
        </p:nvSpPr>
        <p:spPr>
          <a:xfrm>
            <a:off x="3541644" y="5670321"/>
            <a:ext cx="5347252" cy="830997"/>
          </a:xfrm>
          <a:prstGeom prst="rect">
            <a:avLst/>
          </a:prstGeom>
          <a:noFill/>
        </p:spPr>
        <p:txBody>
          <a:bodyPr wrap="square" rtlCol="0">
            <a:spAutoFit/>
          </a:bodyPr>
          <a:lstStyle/>
          <a:p>
            <a:r>
              <a:rPr lang="en-US" sz="4800" dirty="0" err="1"/>
              <a:t>scienceoxford.com</a:t>
            </a:r>
            <a:endParaRPr lang="en-US" sz="4800" dirty="0"/>
          </a:p>
        </p:txBody>
      </p:sp>
    </p:spTree>
    <p:extLst>
      <p:ext uri="{BB962C8B-B14F-4D97-AF65-F5344CB8AC3E}">
        <p14:creationId xmlns:p14="http://schemas.microsoft.com/office/powerpoint/2010/main" val="147434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07439" y="1866133"/>
            <a:ext cx="9421649" cy="932499"/>
          </a:xfrm>
        </p:spPr>
        <p:txBody>
          <a:bodyPr>
            <a:noAutofit/>
          </a:bodyPr>
          <a:lstStyle/>
          <a:p>
            <a:br>
              <a:rPr lang="en-GB" dirty="0"/>
            </a:br>
            <a:br>
              <a:rPr lang="en-GB" dirty="0"/>
            </a:br>
            <a:br>
              <a:rPr lang="en-GB" dirty="0"/>
            </a:br>
            <a:br>
              <a:rPr lang="en-GB" dirty="0"/>
            </a:br>
            <a:br>
              <a:rPr lang="en-GB" dirty="0"/>
            </a:br>
            <a:r>
              <a:rPr lang="en-GB" dirty="0">
                <a:latin typeface="orange juice" panose="02000000000000000000" pitchFamily="2" charset="0"/>
              </a:rPr>
              <a:t>Activity ideas</a:t>
            </a: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r>
              <a:rPr lang="en-GB" sz="2400" dirty="0">
                <a:latin typeface="Museo Sans 500" panose="02000000000000000000" pitchFamily="2" charset="77"/>
              </a:rPr>
              <a:t>Start here if you are really stuck for ideas or if you want a safe and easy to resource activity which still allows children to decide for themselves what to investigate. </a:t>
            </a:r>
            <a:br>
              <a:rPr lang="en-GB" sz="2400" dirty="0">
                <a:latin typeface="Museo Sans 500" panose="02000000000000000000" pitchFamily="2" charset="77"/>
              </a:rPr>
            </a:br>
            <a:br>
              <a:rPr lang="en-GB" sz="2400" dirty="0">
                <a:latin typeface="Museo Sans 500" panose="02000000000000000000" pitchFamily="2" charset="77"/>
              </a:rPr>
            </a:br>
            <a:r>
              <a:rPr lang="en-GB" sz="2400" dirty="0">
                <a:latin typeface="Museo Sans 500" panose="02000000000000000000" pitchFamily="2" charset="77"/>
              </a:rPr>
              <a:t>You could also have a look at one of our Science Oxford Challenges to get you started too:</a:t>
            </a:r>
            <a:br>
              <a:rPr lang="en-GB" sz="2400" dirty="0">
                <a:latin typeface="Museo Sans 500" panose="02000000000000000000" pitchFamily="2" charset="77"/>
              </a:rPr>
            </a:br>
            <a:r>
              <a:rPr lang="en-GB" sz="2400" dirty="0">
                <a:latin typeface="Verveine" panose="02000506000000020003" pitchFamily="2" charset="77"/>
              </a:rPr>
              <a:t>scienceoxford.com/resources/science-oxford-challenges</a:t>
            </a:r>
            <a:br>
              <a:rPr lang="en-GB" sz="2400" dirty="0">
                <a:latin typeface="Verveine" panose="02000506000000020003" pitchFamily="2" charset="77"/>
              </a:rPr>
            </a:br>
            <a:br>
              <a:rPr lang="en-GB" dirty="0">
                <a:latin typeface="Museo Sans 500" panose="02000000000000000000" pitchFamily="2" charset="77"/>
              </a:rPr>
            </a:br>
            <a:br>
              <a:rPr lang="en-GB" dirty="0">
                <a:latin typeface="Museo Sans 500" panose="02000000000000000000" pitchFamily="2" charset="77"/>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19304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Paper spinners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743456"/>
            <a:ext cx="8269225" cy="4791456"/>
          </a:xfrm>
        </p:spPr>
        <p:txBody>
          <a:bodyPr>
            <a:noAutofit/>
          </a:bodyPr>
          <a:lstStyle/>
          <a:p>
            <a:pPr marL="0" indent="0">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Paper, pencil, scissors, paper clips or staples, timer</a:t>
            </a:r>
            <a:br>
              <a:rPr lang="en-GB" sz="1600" dirty="0">
                <a:latin typeface="Museo Sans 100" panose="02000000000000000000" pitchFamily="2" charset="77"/>
              </a:rPr>
            </a:br>
            <a:endParaRPr lang="en-GB" sz="1600" dirty="0">
              <a:latin typeface="Museo Sans 100" panose="02000000000000000000" pitchFamily="2" charset="77"/>
            </a:endParaRPr>
          </a:p>
          <a:p>
            <a:pPr marL="0" lvl="0" indent="0">
              <a:buNone/>
            </a:pPr>
            <a:r>
              <a:rPr lang="en-GB" sz="1600" b="1" dirty="0">
                <a:latin typeface="Museo Sans 100" panose="02000000000000000000" pitchFamily="2" charset="77"/>
              </a:rPr>
              <a:t>What do I do?</a:t>
            </a:r>
          </a:p>
          <a:p>
            <a:pPr marL="342900" lvl="0" indent="-342900">
              <a:lnSpc>
                <a:spcPct val="100000"/>
              </a:lnSpc>
              <a:buFont typeface="+mj-lt"/>
              <a:buAutoNum type="arabicPeriod"/>
            </a:pPr>
            <a:r>
              <a:rPr lang="en-GB" sz="1600" dirty="0">
                <a:latin typeface="Museo Sans 100" panose="02000000000000000000" pitchFamily="2" charset="77"/>
              </a:rPr>
              <a:t>Trace our template (see page 5) on a piece of paper.</a:t>
            </a:r>
          </a:p>
          <a:p>
            <a:pPr marL="342900" lvl="0" indent="-342900">
              <a:lnSpc>
                <a:spcPct val="100000"/>
              </a:lnSpc>
              <a:buFont typeface="+mj-lt"/>
              <a:buAutoNum type="arabicPeriod"/>
            </a:pPr>
            <a:r>
              <a:rPr lang="en-GB" sz="1600" dirty="0">
                <a:latin typeface="Museo Sans 100" panose="02000000000000000000" pitchFamily="2" charset="77"/>
              </a:rPr>
              <a:t>Cut along the solid lines and fold along the dotted lines to make the </a:t>
            </a:r>
            <a:br>
              <a:rPr lang="en-GB" sz="1600" dirty="0">
                <a:latin typeface="Museo Sans 100" panose="02000000000000000000" pitchFamily="2" charset="77"/>
              </a:rPr>
            </a:br>
            <a:r>
              <a:rPr lang="en-GB" sz="1600" dirty="0">
                <a:latin typeface="Museo Sans 100" panose="02000000000000000000" pitchFamily="2" charset="77"/>
              </a:rPr>
              <a:t>spinner as shown in the diagram on page 5.</a:t>
            </a:r>
          </a:p>
          <a:p>
            <a:pPr marL="342900" lvl="0" indent="-342900">
              <a:lnSpc>
                <a:spcPct val="100000"/>
              </a:lnSpc>
              <a:buFont typeface="+mj-lt"/>
              <a:buAutoNum type="arabicPeriod"/>
            </a:pPr>
            <a:r>
              <a:rPr lang="en-GB" sz="1600" dirty="0">
                <a:latin typeface="Museo Sans 100" panose="02000000000000000000" pitchFamily="2" charset="77"/>
              </a:rPr>
              <a:t>Add a paper clip or staples to the bottom of the spinner for extra weight.</a:t>
            </a:r>
          </a:p>
          <a:p>
            <a:pPr marL="342900" lvl="0" indent="-342900">
              <a:lnSpc>
                <a:spcPct val="100000"/>
              </a:lnSpc>
              <a:buFont typeface="+mj-lt"/>
              <a:buAutoNum type="arabicPeriod"/>
            </a:pPr>
            <a:r>
              <a:rPr lang="en-GB" sz="1600" dirty="0">
                <a:latin typeface="Museo Sans 100" panose="02000000000000000000" pitchFamily="2" charset="77"/>
              </a:rPr>
              <a:t>Hold your spinner up in the air, drop it and watch it spin!</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try a different number of paper clips, a different type of paper, a different design with longer ‘rotor blades’, a bigger or smaller spinner, dropping it from a different height or outside instead of inside…</a:t>
            </a: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7" name="Picture 6" descr="A picture containing object, indoor, clock, table&#10;&#10;Description automatically generated">
            <a:extLst>
              <a:ext uri="{FF2B5EF4-FFF2-40B4-BE49-F238E27FC236}">
                <a16:creationId xmlns:a16="http://schemas.microsoft.com/office/drawing/2014/main" id="{6BA66C7F-9ADA-BD43-B9A1-5EC62E7769F1}"/>
              </a:ext>
            </a:extLst>
          </p:cNvPr>
          <p:cNvPicPr>
            <a:picLocks noChangeAspect="1"/>
          </p:cNvPicPr>
          <p:nvPr/>
        </p:nvPicPr>
        <p:blipFill>
          <a:blip r:embed="rId3"/>
          <a:stretch>
            <a:fillRect/>
          </a:stretch>
        </p:blipFill>
        <p:spPr>
          <a:xfrm rot="10800000">
            <a:off x="8139659" y="599605"/>
            <a:ext cx="3617626" cy="2713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205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9" y="719328"/>
            <a:ext cx="8086346" cy="5705856"/>
          </a:xfrm>
        </p:spPr>
        <p:txBody>
          <a:bodyPr>
            <a:noAutofit/>
          </a:bodyPr>
          <a:lstStyle/>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the spinner takes to fall? The height that you drop the spinner from? How many times the spinner rotates as it falls? How much the spinner weighs? Or even the shape of the spinner’s flightpath when thrown or caught by the breeze?</a:t>
            </a:r>
            <a:br>
              <a:rPr lang="en-GB" sz="1600" dirty="0">
                <a:latin typeface="Museo Sans 100" panose="02000000000000000000" pitchFamily="2" charset="77"/>
              </a:rPr>
            </a:br>
            <a:endParaRPr lang="en-GB" sz="1600" dirty="0">
              <a:latin typeface="Museo Sans 100" panose="02000000000000000000" pitchFamily="2" charset="77"/>
            </a:endParaRPr>
          </a:p>
          <a:p>
            <a:pPr marL="0" lvl="0" indent="0">
              <a:lnSpc>
                <a:spcPct val="100000"/>
              </a:lnSpc>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type of paper affect the speed a spinner falls?’ or ‘Does a spinner rotate more times if it is dropped from a greater height?’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9" name="TextBox 8">
            <a:extLst>
              <a:ext uri="{FF2B5EF4-FFF2-40B4-BE49-F238E27FC236}">
                <a16:creationId xmlns:a16="http://schemas.microsoft.com/office/drawing/2014/main" id="{7BC58905-1BCA-5C49-BD41-4BA3E9BF04F3}"/>
              </a:ext>
            </a:extLst>
          </p:cNvPr>
          <p:cNvSpPr txBox="1"/>
          <p:nvPr/>
        </p:nvSpPr>
        <p:spPr>
          <a:xfrm>
            <a:off x="9517884" y="1205374"/>
            <a:ext cx="1731818" cy="954107"/>
          </a:xfrm>
          <a:prstGeom prst="rect">
            <a:avLst/>
          </a:prstGeom>
          <a:noFill/>
        </p:spPr>
        <p:txBody>
          <a:bodyPr wrap="square" rtlCol="0">
            <a:spAutoFit/>
          </a:bodyPr>
          <a:lstStyle/>
          <a:p>
            <a:pPr algn="ctr"/>
            <a:r>
              <a:rPr lang="en-US" sz="1400" dirty="0">
                <a:solidFill>
                  <a:schemeClr val="bg1"/>
                </a:solidFill>
              </a:rPr>
              <a:t>Register your school to take part in the Big Science Event on our website</a:t>
            </a:r>
          </a:p>
        </p:txBody>
      </p:sp>
    </p:spTree>
    <p:extLst>
      <p:ext uri="{BB962C8B-B14F-4D97-AF65-F5344CB8AC3E}">
        <p14:creationId xmlns:p14="http://schemas.microsoft.com/office/powerpoint/2010/main" val="427803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Paper spinner template</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7" name="Content Placeholder 6" descr="Image result for primary science paper spinners">
            <a:extLst>
              <a:ext uri="{FF2B5EF4-FFF2-40B4-BE49-F238E27FC236}">
                <a16:creationId xmlns:a16="http://schemas.microsoft.com/office/drawing/2014/main" id="{1B4E29CA-CAA0-E746-8443-43AAAFEEDE57}"/>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66969"/>
          <a:stretch/>
        </p:blipFill>
        <p:spPr bwMode="auto">
          <a:xfrm>
            <a:off x="65576" y="2372360"/>
            <a:ext cx="7001049" cy="3225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primary science paper spinners">
            <a:extLst>
              <a:ext uri="{FF2B5EF4-FFF2-40B4-BE49-F238E27FC236}">
                <a16:creationId xmlns:a16="http://schemas.microsoft.com/office/drawing/2014/main" id="{29193583-3463-FB49-A185-09C819D6EB0C}"/>
              </a:ext>
            </a:extLst>
          </p:cNvPr>
          <p:cNvPicPr/>
          <p:nvPr/>
        </p:nvPicPr>
        <p:blipFill rotWithShape="1">
          <a:blip r:embed="rId3">
            <a:extLst>
              <a:ext uri="{28A0092B-C50C-407E-A947-70E740481C1C}">
                <a14:useLocalDpi xmlns:a14="http://schemas.microsoft.com/office/drawing/2010/main" val="0"/>
              </a:ext>
            </a:extLst>
          </a:blip>
          <a:srcRect t="32856"/>
          <a:stretch/>
        </p:blipFill>
        <p:spPr bwMode="auto">
          <a:xfrm>
            <a:off x="6993893" y="522723"/>
            <a:ext cx="4686935" cy="392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3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Paper flowers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55451" y="1225870"/>
            <a:ext cx="8185032" cy="5416469"/>
          </a:xfrm>
        </p:spPr>
        <p:txBody>
          <a:bodyPr>
            <a:noAutofit/>
          </a:bodyPr>
          <a:lstStyle/>
          <a:p>
            <a:pPr marL="0" indent="0">
              <a:lnSpc>
                <a:spcPct val="100000"/>
              </a:lnSpc>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Paper (you may want different types), scissors, pen/pencil, a watertight </a:t>
            </a:r>
            <a:br>
              <a:rPr lang="en-GB" sz="1600" dirty="0">
                <a:latin typeface="Museo Sans 100" panose="02000000000000000000" pitchFamily="2" charset="77"/>
              </a:rPr>
            </a:br>
            <a:r>
              <a:rPr lang="en-GB" sz="1600" dirty="0">
                <a:latin typeface="Museo Sans 100" panose="02000000000000000000" pitchFamily="2" charset="77"/>
              </a:rPr>
              <a:t>tray or bowl, water, timer</a:t>
            </a:r>
          </a:p>
          <a:p>
            <a:pPr marL="0" lvl="0" indent="0">
              <a:lnSpc>
                <a:spcPct val="100000"/>
              </a:lnSpc>
              <a:buNone/>
            </a:pPr>
            <a:r>
              <a:rPr lang="en-GB" sz="1600" b="1" dirty="0">
                <a:latin typeface="Museo Sans 100" panose="02000000000000000000" pitchFamily="2" charset="77"/>
              </a:rPr>
              <a:t>What do I do?</a:t>
            </a:r>
          </a:p>
          <a:p>
            <a:pPr marL="514350" lvl="0" indent="-514350">
              <a:lnSpc>
                <a:spcPct val="100000"/>
              </a:lnSpc>
              <a:buFont typeface="+mj-lt"/>
              <a:buAutoNum type="arabicPeriod"/>
            </a:pPr>
            <a:r>
              <a:rPr lang="en-GB" sz="1600" dirty="0">
                <a:latin typeface="Museo Sans 100" panose="02000000000000000000" pitchFamily="2" charset="77"/>
              </a:rPr>
              <a:t>Draw a simple flower shape with several petals on a piece of paper. </a:t>
            </a:r>
            <a:br>
              <a:rPr lang="en-GB" sz="1600" dirty="0">
                <a:latin typeface="Museo Sans 100" panose="02000000000000000000" pitchFamily="2" charset="77"/>
              </a:rPr>
            </a:br>
            <a:r>
              <a:rPr lang="en-GB" sz="1600" dirty="0">
                <a:latin typeface="Museo Sans 100" panose="02000000000000000000" pitchFamily="2" charset="77"/>
              </a:rPr>
              <a:t>You might want to use our template on page 8.</a:t>
            </a:r>
          </a:p>
          <a:p>
            <a:pPr marL="514350" lvl="0" indent="-514350">
              <a:lnSpc>
                <a:spcPct val="100000"/>
              </a:lnSpc>
              <a:buFont typeface="+mj-lt"/>
              <a:buAutoNum type="arabicPeriod"/>
            </a:pPr>
            <a:r>
              <a:rPr lang="en-GB" sz="1600" dirty="0">
                <a:latin typeface="Museo Sans 100" panose="02000000000000000000" pitchFamily="2" charset="77"/>
              </a:rPr>
              <a:t>Cut out your flower.</a:t>
            </a:r>
          </a:p>
          <a:p>
            <a:pPr marL="514350" lvl="0" indent="-514350">
              <a:lnSpc>
                <a:spcPct val="100000"/>
              </a:lnSpc>
              <a:buFont typeface="+mj-lt"/>
              <a:buAutoNum type="arabicPeriod"/>
            </a:pPr>
            <a:r>
              <a:rPr lang="en-GB" sz="1600" dirty="0">
                <a:latin typeface="Museo Sans 100" panose="02000000000000000000" pitchFamily="2" charset="77"/>
              </a:rPr>
              <a:t>Fold the petals of your flower one by one into the centre.</a:t>
            </a:r>
          </a:p>
          <a:p>
            <a:pPr marL="514350" lvl="0" indent="-514350">
              <a:lnSpc>
                <a:spcPct val="100000"/>
              </a:lnSpc>
              <a:buFont typeface="+mj-lt"/>
              <a:buAutoNum type="arabicPeriod"/>
            </a:pPr>
            <a:r>
              <a:rPr lang="en-GB" sz="1600" dirty="0">
                <a:latin typeface="Museo Sans 100" panose="02000000000000000000" pitchFamily="2" charset="77"/>
              </a:rPr>
              <a:t>Add some water to your tray or bowl – you only need a shallow depth to cover the base.</a:t>
            </a:r>
          </a:p>
          <a:p>
            <a:pPr marL="514350" lvl="0" indent="-514350">
              <a:lnSpc>
                <a:spcPct val="100000"/>
              </a:lnSpc>
              <a:buFont typeface="+mj-lt"/>
              <a:buAutoNum type="arabicPeriod"/>
            </a:pPr>
            <a:r>
              <a:rPr lang="en-GB" sz="1600" dirty="0">
                <a:latin typeface="Museo Sans 100" panose="02000000000000000000" pitchFamily="2" charset="77"/>
              </a:rPr>
              <a:t>Carefully place the flower, with its petals uppermost, onto the surface.</a:t>
            </a:r>
          </a:p>
          <a:p>
            <a:pPr marL="514350" lvl="0" indent="-514350">
              <a:lnSpc>
                <a:spcPct val="100000"/>
              </a:lnSpc>
              <a:buFont typeface="+mj-lt"/>
              <a:buAutoNum type="arabicPeriod"/>
            </a:pPr>
            <a:r>
              <a:rPr lang="en-GB" sz="1600" dirty="0">
                <a:latin typeface="Museo Sans 100" panose="02000000000000000000" pitchFamily="2" charset="77"/>
              </a:rPr>
              <a:t>Watch what happens – it may take a couple of minutes!</a:t>
            </a:r>
          </a:p>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change the type of paper, the size of the flower or the number of petals, how you fold flower or even something to do with the water that the flower is floating on.</a:t>
            </a:r>
          </a:p>
          <a:p>
            <a:pPr marL="0" indent="0">
              <a:lnSpc>
                <a:spcPct val="10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6" name="Picture 5" descr="A picture containing cup, indoor, table, flower&#10;&#10;Description automatically generated">
            <a:extLst>
              <a:ext uri="{FF2B5EF4-FFF2-40B4-BE49-F238E27FC236}">
                <a16:creationId xmlns:a16="http://schemas.microsoft.com/office/drawing/2014/main" id="{02DE82C0-9AD1-9542-ACC0-0AE05E8042C4}"/>
              </a:ext>
            </a:extLst>
          </p:cNvPr>
          <p:cNvPicPr>
            <a:picLocks noChangeAspect="1"/>
          </p:cNvPicPr>
          <p:nvPr/>
        </p:nvPicPr>
        <p:blipFill>
          <a:blip r:embed="rId3"/>
          <a:stretch>
            <a:fillRect/>
          </a:stretch>
        </p:blipFill>
        <p:spPr>
          <a:xfrm>
            <a:off x="7949378" y="481349"/>
            <a:ext cx="3856105" cy="2561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6274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9" y="719328"/>
            <a:ext cx="8086346" cy="5705856"/>
          </a:xfrm>
        </p:spPr>
        <p:txBody>
          <a:bodyPr>
            <a:noAutofit/>
          </a:bodyPr>
          <a:lstStyle/>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it takes the flower to open? How big the flower is? How many petals the flower has? Or even the temperature of the water?</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temperature of the water affect the speed of the petals opening?’ or, ‘Does a small flower open more quickly than a big flower?’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2" name="TextBox 1">
            <a:extLst>
              <a:ext uri="{FF2B5EF4-FFF2-40B4-BE49-F238E27FC236}">
                <a16:creationId xmlns:a16="http://schemas.microsoft.com/office/drawing/2014/main" id="{E1963CA1-6C76-44CC-8852-AAD0AF3DBBEE}"/>
              </a:ext>
            </a:extLst>
          </p:cNvPr>
          <p:cNvSpPr txBox="1"/>
          <p:nvPr/>
        </p:nvSpPr>
        <p:spPr>
          <a:xfrm>
            <a:off x="9517884" y="1205374"/>
            <a:ext cx="1731818" cy="954107"/>
          </a:xfrm>
          <a:prstGeom prst="rect">
            <a:avLst/>
          </a:prstGeom>
          <a:noFill/>
        </p:spPr>
        <p:txBody>
          <a:bodyPr wrap="square" rtlCol="0">
            <a:spAutoFit/>
          </a:bodyPr>
          <a:lstStyle/>
          <a:p>
            <a:pPr algn="ctr"/>
            <a:r>
              <a:rPr lang="en-US" sz="1400" dirty="0">
                <a:solidFill>
                  <a:schemeClr val="bg1"/>
                </a:solidFill>
              </a:rPr>
              <a:t>Register your school to take part in the Big Science Event on our website</a:t>
            </a:r>
          </a:p>
        </p:txBody>
      </p:sp>
    </p:spTree>
    <p:extLst>
      <p:ext uri="{BB962C8B-B14F-4D97-AF65-F5344CB8AC3E}">
        <p14:creationId xmlns:p14="http://schemas.microsoft.com/office/powerpoint/2010/main" val="274019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Flower template</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9" name="Picture 8">
            <a:extLst>
              <a:ext uri="{FF2B5EF4-FFF2-40B4-BE49-F238E27FC236}">
                <a16:creationId xmlns:a16="http://schemas.microsoft.com/office/drawing/2014/main" id="{27320BC9-BD7F-A24C-AB50-6D07F87BFB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1320800"/>
            <a:ext cx="5791200" cy="5323840"/>
          </a:xfrm>
          <a:prstGeom prst="rect">
            <a:avLst/>
          </a:prstGeom>
          <a:noFill/>
          <a:ln>
            <a:noFill/>
          </a:ln>
        </p:spPr>
      </p:pic>
    </p:spTree>
    <p:extLst>
      <p:ext uri="{BB962C8B-B14F-4D97-AF65-F5344CB8AC3E}">
        <p14:creationId xmlns:p14="http://schemas.microsoft.com/office/powerpoint/2010/main" val="341646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Hoop flyers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55451" y="1225870"/>
            <a:ext cx="8185032" cy="5416469"/>
          </a:xfrm>
        </p:spPr>
        <p:txBody>
          <a:bodyPr>
            <a:noAutofit/>
          </a:bodyPr>
          <a:lstStyle/>
          <a:p>
            <a:pPr marL="0" indent="0">
              <a:lnSpc>
                <a:spcPct val="100000"/>
              </a:lnSpc>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Card or paper, pencil, ruler, scissors, drinking straws, sticky tape, paper clips </a:t>
            </a:r>
            <a:br>
              <a:rPr lang="en-GB" sz="1600" dirty="0">
                <a:latin typeface="Museo Sans 100" panose="02000000000000000000" pitchFamily="2" charset="77"/>
              </a:rPr>
            </a:br>
            <a:r>
              <a:rPr lang="en-GB" sz="1600" dirty="0">
                <a:latin typeface="Museo Sans 100" panose="02000000000000000000" pitchFamily="2" charset="77"/>
              </a:rPr>
              <a:t>(optional)</a:t>
            </a:r>
          </a:p>
          <a:p>
            <a:pPr marL="0" lvl="0" indent="0">
              <a:lnSpc>
                <a:spcPct val="100000"/>
              </a:lnSpc>
              <a:buNone/>
            </a:pPr>
            <a:r>
              <a:rPr lang="en-GB" sz="1600" b="1" dirty="0">
                <a:latin typeface="Museo Sans 100" panose="02000000000000000000" pitchFamily="2" charset="77"/>
              </a:rPr>
              <a:t>What do I do?</a:t>
            </a:r>
          </a:p>
          <a:p>
            <a:pPr marL="514350" indent="-514350">
              <a:lnSpc>
                <a:spcPct val="100000"/>
              </a:lnSpc>
              <a:buFont typeface="+mj-lt"/>
              <a:buAutoNum type="arabicPeriod"/>
            </a:pPr>
            <a:r>
              <a:rPr lang="en-GB" sz="1600" dirty="0">
                <a:latin typeface="Museo Sans 100" panose="02000000000000000000" pitchFamily="2" charset="77"/>
              </a:rPr>
              <a:t>Cut out two strips of card or paper, both about the width of a ruler </a:t>
            </a:r>
            <a:br>
              <a:rPr lang="en-GB" sz="1600" dirty="0">
                <a:latin typeface="Museo Sans 100" panose="02000000000000000000" pitchFamily="2" charset="77"/>
              </a:rPr>
            </a:br>
            <a:r>
              <a:rPr lang="en-GB" sz="1600" dirty="0">
                <a:latin typeface="Museo Sans 100" panose="02000000000000000000" pitchFamily="2" charset="77"/>
              </a:rPr>
              <a:t>(about 4cm). Make one strip slightly longer than the other. If you </a:t>
            </a:r>
            <a:br>
              <a:rPr lang="en-GB" sz="1600" dirty="0">
                <a:latin typeface="Museo Sans 100" panose="02000000000000000000" pitchFamily="2" charset="77"/>
              </a:rPr>
            </a:br>
            <a:r>
              <a:rPr lang="en-GB" sz="1600" dirty="0">
                <a:latin typeface="Museo Sans 100" panose="02000000000000000000" pitchFamily="2" charset="77"/>
              </a:rPr>
              <a:t>use a piece of A4 card or paper, we suggest cutting the strips as </a:t>
            </a:r>
            <a:br>
              <a:rPr lang="en-GB" sz="1600" dirty="0">
                <a:latin typeface="Museo Sans 100" panose="02000000000000000000" pitchFamily="2" charset="77"/>
              </a:rPr>
            </a:br>
            <a:r>
              <a:rPr lang="en-GB" sz="1600" dirty="0">
                <a:latin typeface="Museo Sans 100" panose="02000000000000000000" pitchFamily="2" charset="77"/>
              </a:rPr>
              <a:t>shown on page 11.</a:t>
            </a:r>
          </a:p>
          <a:p>
            <a:pPr marL="514350" lvl="0" indent="-514350">
              <a:lnSpc>
                <a:spcPct val="100000"/>
              </a:lnSpc>
              <a:buFont typeface="+mj-lt"/>
              <a:buAutoNum type="arabicPeriod"/>
            </a:pPr>
            <a:r>
              <a:rPr lang="en-GB" sz="1600" dirty="0">
                <a:latin typeface="Museo Sans 100" panose="02000000000000000000" pitchFamily="2" charset="77"/>
              </a:rPr>
              <a:t>Curl these strips around into a loop and fasten with tape so that you have two hoops of card or paper, one smaller than the other.</a:t>
            </a:r>
          </a:p>
          <a:p>
            <a:pPr marL="514350" indent="-514350">
              <a:lnSpc>
                <a:spcPct val="100000"/>
              </a:lnSpc>
              <a:buFont typeface="+mj-lt"/>
              <a:buAutoNum type="arabicPeriod"/>
            </a:pPr>
            <a:r>
              <a:rPr lang="en-GB" sz="1600" dirty="0">
                <a:latin typeface="Museo Sans 100" panose="02000000000000000000" pitchFamily="2" charset="77"/>
              </a:rPr>
              <a:t>Join the two hoops together using three straws spaced equally around the hoops and fix together as image on page 11.</a:t>
            </a:r>
          </a:p>
          <a:p>
            <a:pPr marL="514350" indent="-514350">
              <a:lnSpc>
                <a:spcPct val="100000"/>
              </a:lnSpc>
              <a:buFont typeface="+mj-lt"/>
              <a:buAutoNum type="arabicPeriod"/>
            </a:pPr>
            <a:r>
              <a:rPr lang="en-GB" sz="1600" dirty="0">
                <a:latin typeface="Museo Sans 100" panose="02000000000000000000" pitchFamily="2" charset="77"/>
              </a:rPr>
              <a:t>Hold the Hoop Flyer in the middle of the straw, with the little hoop in front. Throw it like a spear. It will take a few practice throws to get the hang of it!</a:t>
            </a:r>
          </a:p>
          <a:p>
            <a:pPr marL="514350" indent="-514350">
              <a:lnSpc>
                <a:spcPct val="100000"/>
              </a:lnSpc>
              <a:buFont typeface="+mj-lt"/>
              <a:buAutoNum type="arabicPeriod"/>
            </a:pPr>
            <a:endParaRPr lang="en-GB" sz="1600" dirty="0">
              <a:latin typeface="Museo Sans 100" panose="02000000000000000000" pitchFamily="2" charset="77"/>
            </a:endParaRPr>
          </a:p>
          <a:p>
            <a:pPr marL="514350" lvl="0" indent="-514350">
              <a:lnSpc>
                <a:spcPct val="100000"/>
              </a:lnSpc>
              <a:buFont typeface="+mj-lt"/>
              <a:buAutoNum type="arabicPeriod"/>
            </a:pPr>
            <a:endParaRPr lang="en-GB" sz="1600" dirty="0">
              <a:latin typeface="Museo Sans 100" panose="02000000000000000000" pitchFamily="2" charset="77"/>
            </a:endParaRPr>
          </a:p>
          <a:p>
            <a:pPr marL="0" indent="0">
              <a:lnSpc>
                <a:spcPct val="10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24" name="Picture 23">
            <a:extLst>
              <a:ext uri="{FF2B5EF4-FFF2-40B4-BE49-F238E27FC236}">
                <a16:creationId xmlns:a16="http://schemas.microsoft.com/office/drawing/2014/main" id="{4116C870-9210-4541-A667-3BA4AF7FB89B}"/>
              </a:ext>
            </a:extLst>
          </p:cNvPr>
          <p:cNvPicPr/>
          <p:nvPr/>
        </p:nvPicPr>
        <p:blipFill rotWithShape="1">
          <a:blip r:embed="rId3" cstate="print">
            <a:extLst>
              <a:ext uri="{28A0092B-C50C-407E-A947-70E740481C1C}">
                <a14:useLocalDpi xmlns:a14="http://schemas.microsoft.com/office/drawing/2010/main" val="0"/>
              </a:ext>
            </a:extLst>
          </a:blip>
          <a:srcRect t="11600" b="17989"/>
          <a:stretch/>
        </p:blipFill>
        <p:spPr bwMode="auto">
          <a:xfrm>
            <a:off x="8160328" y="692727"/>
            <a:ext cx="3559298" cy="2646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593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1488</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Museo Sans 100</vt:lpstr>
      <vt:lpstr>Museo Sans 300</vt:lpstr>
      <vt:lpstr>Museo Sans 500</vt:lpstr>
      <vt:lpstr>orange juice</vt:lpstr>
      <vt:lpstr>Verveine</vt:lpstr>
      <vt:lpstr>Office Theme</vt:lpstr>
      <vt:lpstr>PowerPoint Presentation</vt:lpstr>
      <vt:lpstr>     Activity ideas    Start here if you are really stuck for ideas or if you want a safe and easy to resource activity which still allows children to decide for themselves what to investigate.   You could also have a look at one of our Science Oxford Challenges to get you started too: scienceoxford.com/resources/science-oxford-challenges    </vt:lpstr>
      <vt:lpstr>   Paper spinners  </vt:lpstr>
      <vt:lpstr>PowerPoint Presentation</vt:lpstr>
      <vt:lpstr> Paper spinner template  </vt:lpstr>
      <vt:lpstr> Paper flowers  </vt:lpstr>
      <vt:lpstr>PowerPoint Presentation</vt:lpstr>
      <vt:lpstr> Flower template  </vt:lpstr>
      <vt:lpstr> Hoop flyers  </vt:lpstr>
      <vt:lpstr>PowerPoint Presentation</vt:lpstr>
      <vt:lpstr> Hoop flyers templates  </vt:lpstr>
      <vt:lpstr>  Enter the Big Science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scienceoxford@outlook.com</dc:creator>
  <cp:lastModifiedBy>Ian Snell</cp:lastModifiedBy>
  <cp:revision>3</cp:revision>
  <dcterms:created xsi:type="dcterms:W3CDTF">2020-10-05T09:04:12Z</dcterms:created>
  <dcterms:modified xsi:type="dcterms:W3CDTF">2022-09-09T13:25:44Z</dcterms:modified>
</cp:coreProperties>
</file>