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3" r:id="rId4"/>
    <p:sldId id="290" r:id="rId5"/>
    <p:sldId id="291" r:id="rId6"/>
    <p:sldId id="292" r:id="rId7"/>
    <p:sldId id="293" r:id="rId8"/>
    <p:sldId id="29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E2B"/>
    <a:srgbClr val="0078AB"/>
    <a:srgbClr val="EB0B8C"/>
    <a:srgbClr val="C0D8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2"/>
    <p:restoredTop sz="96327"/>
  </p:normalViewPr>
  <p:slideViewPr>
    <p:cSldViewPr snapToGrid="0" snapToObjects="1">
      <p:cViewPr varScale="1">
        <p:scale>
          <a:sx n="88" d="100"/>
          <a:sy n="88" d="100"/>
        </p:scale>
        <p:origin x="96"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DB709-8602-894B-AF70-5DD0269E8E1D}"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C2BAA-1E99-ED4B-BAC5-3FAFBF5D7A2A}" type="slidenum">
              <a:rPr lang="en-US" smtClean="0"/>
              <a:t>‹#›</a:t>
            </a:fld>
            <a:endParaRPr lang="en-US"/>
          </a:p>
        </p:txBody>
      </p:sp>
    </p:spTree>
    <p:extLst>
      <p:ext uri="{BB962C8B-B14F-4D97-AF65-F5344CB8AC3E}">
        <p14:creationId xmlns:p14="http://schemas.microsoft.com/office/powerpoint/2010/main" val="420801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882941-6D97-DB41-8DA0-BFBE1166C1FB}" type="slidenum">
              <a:rPr lang="en-US" smtClean="0"/>
              <a:t>9</a:t>
            </a:fld>
            <a:endParaRPr lang="en-US"/>
          </a:p>
        </p:txBody>
      </p:sp>
    </p:spTree>
    <p:extLst>
      <p:ext uri="{BB962C8B-B14F-4D97-AF65-F5344CB8AC3E}">
        <p14:creationId xmlns:p14="http://schemas.microsoft.com/office/powerpoint/2010/main" val="110911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3990-2E40-6E41-9D15-76F1AFC6C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2AC2C-1281-3A44-A343-9622F7534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0B0E5A-14DD-2741-AD41-EC42AFFAF23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65C60786-577F-8649-9A16-9E4830931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C8D59-8341-414C-AF94-36A72234F6E5}"/>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3631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43B-750D-754B-B4DB-4E1E78846D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927F1-2048-E94B-B0F4-072D521922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D63DA-A256-9148-AE04-90EEC4C273DD}"/>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99CB3EFE-230C-944F-9012-51A2ACCC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A4EA4-1094-454F-9F9B-4DEFBEB27B3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60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853F9-4F2C-7A4C-9772-7DEFC72D79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CC6D68-87E4-7D47-9180-51CE247EF5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8D6AA-5337-5944-93AF-47FEE39C5F10}"/>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78F4DCCD-DE40-0345-8C92-FDE522F5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2DF-2853-6E41-92EE-400CA040BED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79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2BF-4CAE-464E-8513-4017EA9879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4FB2-F17B-2443-A9A9-536155B27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2280A-C161-274F-B345-5E5E004FC173}"/>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A7255B7F-D39A-6B4B-BFDB-A5EA62AE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FC3-4764-AC4C-889A-62B3FD510C78}"/>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23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981-51ED-D24C-AC4C-4EF7C5926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652419-FEAF-654D-8D69-FD58BA80C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10996E-BDBF-E545-AE03-20D1985AB1E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57900CC6-08D7-D64B-A99C-8837363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6F6C-A3D9-0D4A-87D9-8424657C9B4C}"/>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894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1584-1D7B-BC44-BCAD-EA0F011889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A723B-793B-AD47-A541-EA7CAF671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4A9437-A450-F742-A257-1FBA3E9E70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E95A32-48A9-744B-BDB7-64559F445104}"/>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0AFD262E-5107-7744-98BB-7622480E9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D138-AD70-3B40-B579-7055B43441A3}"/>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83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8488-38D8-C648-9EE3-B8FC769018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972D3D-467F-0E49-B5A4-7AB5ABA6C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62DF2C-A1C3-7945-AA25-B4624A5F0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C51A4D-A016-F346-BF0B-9B3BE0CFC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79B012-9D5D-A945-8B75-2454EC7872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5EC01-3D96-344B-853E-07E654C8DEBB}"/>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8" name="Footer Placeholder 7">
            <a:extLst>
              <a:ext uri="{FF2B5EF4-FFF2-40B4-BE49-F238E27FC236}">
                <a16:creationId xmlns:a16="http://schemas.microsoft.com/office/drawing/2014/main" id="{D6513977-6F33-2F48-B334-3AD66C96B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B8ED6-05C9-314D-B5A0-C6BEAE2E42DE}"/>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45956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53D-0897-0841-8CA8-FF9DA15C6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6A60F-86D6-4749-8E9F-2D73A815AF89}"/>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4" name="Footer Placeholder 3">
            <a:extLst>
              <a:ext uri="{FF2B5EF4-FFF2-40B4-BE49-F238E27FC236}">
                <a16:creationId xmlns:a16="http://schemas.microsoft.com/office/drawing/2014/main" id="{255C70EF-6FD0-3C42-BAD7-CFDCA4008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52946-3DD1-9740-9E9E-CC7B5B47021F}"/>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41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CA715-96E1-F143-B2CF-4C95F15C2D35}"/>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3" name="Footer Placeholder 2">
            <a:extLst>
              <a:ext uri="{FF2B5EF4-FFF2-40B4-BE49-F238E27FC236}">
                <a16:creationId xmlns:a16="http://schemas.microsoft.com/office/drawing/2014/main" id="{32262139-2178-B544-995A-BA61E481E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F7912-C1AA-884D-BC1E-1309AA6AD801}"/>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50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5AC-77EF-DF4A-8B57-38DB597DE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EE6D12-0B22-2348-B9F0-2899DF1DF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67AB8-23D0-BF4A-969D-039C9A17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50B6B-E759-1549-A8D1-6F3AAFEB870F}"/>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2EB2C63-6BAA-914F-9E78-DBF3581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123F0-62B9-B54A-9180-ECA3F107E074}"/>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69354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3A9-B023-C149-9EB2-29EF5BB25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08DB9B-FC7A-344D-8503-90013BD76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C53AB-6348-9C48-8F6C-39DA34ED7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0FA3D7-F052-7546-BB60-A9EBD0E5502E}"/>
              </a:ext>
            </a:extLst>
          </p:cNvPr>
          <p:cNvSpPr>
            <a:spLocks noGrp="1"/>
          </p:cNvSpPr>
          <p:nvPr>
            <p:ph type="dt" sz="half" idx="10"/>
          </p:nvPr>
        </p:nvSpPr>
        <p:spPr/>
        <p:txBody>
          <a:bodyPr/>
          <a:lstStyle/>
          <a:p>
            <a:fld id="{3C618291-A680-6646-A096-51F6B7EC144D}" type="datetimeFigureOut">
              <a:rPr lang="en-US" smtClean="0"/>
              <a:t>10/5/20</a:t>
            </a:fld>
            <a:endParaRPr lang="en-US"/>
          </a:p>
        </p:txBody>
      </p:sp>
      <p:sp>
        <p:nvSpPr>
          <p:cNvPr id="6" name="Footer Placeholder 5">
            <a:extLst>
              <a:ext uri="{FF2B5EF4-FFF2-40B4-BE49-F238E27FC236}">
                <a16:creationId xmlns:a16="http://schemas.microsoft.com/office/drawing/2014/main" id="{CB2881D0-9C9B-0E49-BA1D-1016F2E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5557-3AF4-BB4C-95FA-297ABE5D54F6}"/>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9023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F5B7C-CE36-D440-B876-44F07A582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93BBC-C740-9F41-A837-6684763F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7D47A-ABE7-7E4C-9EDA-F11C086C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8291-A680-6646-A096-51F6B7EC144D}" type="datetimeFigureOut">
              <a:rPr lang="en-US" smtClean="0"/>
              <a:t>10/5/20</a:t>
            </a:fld>
            <a:endParaRPr lang="en-US"/>
          </a:p>
        </p:txBody>
      </p:sp>
      <p:sp>
        <p:nvSpPr>
          <p:cNvPr id="5" name="Footer Placeholder 4">
            <a:extLst>
              <a:ext uri="{FF2B5EF4-FFF2-40B4-BE49-F238E27FC236}">
                <a16:creationId xmlns:a16="http://schemas.microsoft.com/office/drawing/2014/main" id="{068FD916-6140-E44D-B2B0-E06CF1D62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98FB-4891-E243-BADC-2D3F31E9D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BE7A-D976-D84E-9A21-AB536B859AD6}" type="slidenum">
              <a:rPr lang="en-US" smtClean="0"/>
              <a:t>‹#›</a:t>
            </a:fld>
            <a:endParaRPr lang="en-US"/>
          </a:p>
        </p:txBody>
      </p:sp>
    </p:spTree>
    <p:extLst>
      <p:ext uri="{BB962C8B-B14F-4D97-AF65-F5344CB8AC3E}">
        <p14:creationId xmlns:p14="http://schemas.microsoft.com/office/powerpoint/2010/main" val="34646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ext&#10;&#10;Description automatically generated">
            <a:extLst>
              <a:ext uri="{FF2B5EF4-FFF2-40B4-BE49-F238E27FC236}">
                <a16:creationId xmlns:a16="http://schemas.microsoft.com/office/drawing/2014/main" id="{8AA8822E-9BC5-4442-8010-32480DEC2DBF}"/>
              </a:ext>
            </a:extLst>
          </p:cNvPr>
          <p:cNvPicPr>
            <a:picLocks noChangeAspect="1"/>
          </p:cNvPicPr>
          <p:nvPr/>
        </p:nvPicPr>
        <p:blipFill>
          <a:blip r:embed="rId2"/>
          <a:stretch>
            <a:fillRect/>
          </a:stretch>
        </p:blipFill>
        <p:spPr>
          <a:xfrm>
            <a:off x="-163286" y="-159657"/>
            <a:ext cx="12915901" cy="7017657"/>
          </a:xfrm>
          <a:prstGeom prst="rect">
            <a:avLst/>
          </a:prstGeom>
        </p:spPr>
      </p:pic>
    </p:spTree>
    <p:extLst>
      <p:ext uri="{BB962C8B-B14F-4D97-AF65-F5344CB8AC3E}">
        <p14:creationId xmlns:p14="http://schemas.microsoft.com/office/powerpoint/2010/main" val="6256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07439" y="1866133"/>
            <a:ext cx="9421649" cy="932499"/>
          </a:xfrm>
        </p:spPr>
        <p:txBody>
          <a:bodyPr>
            <a:noAutofit/>
          </a:bodyPr>
          <a:lstStyle/>
          <a:p>
            <a:br>
              <a:rPr lang="en-GB" dirty="0"/>
            </a:br>
            <a:br>
              <a:rPr lang="en-GB" dirty="0"/>
            </a:br>
            <a:br>
              <a:rPr lang="en-GB" dirty="0"/>
            </a:br>
            <a:br>
              <a:rPr lang="en-GB" dirty="0"/>
            </a:br>
            <a:br>
              <a:rPr lang="en-GB" dirty="0"/>
            </a:br>
            <a:r>
              <a:rPr lang="en-GB" dirty="0">
                <a:latin typeface="orange juice" panose="02000000000000000000" pitchFamily="2" charset="0"/>
              </a:rPr>
              <a:t>Examples of investigation questions</a:t>
            </a: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r>
              <a:rPr lang="en-GB" sz="2400" dirty="0">
                <a:latin typeface="Museo Sans 500" panose="02000000000000000000" pitchFamily="2" charset="77"/>
              </a:rPr>
              <a:t>We have put together a selection of some of the hundreds of exciting investigations that children have come up with as part of our Big Science Event for Schools that we’ve run since 2009. </a:t>
            </a:r>
            <a:br>
              <a:rPr lang="en-GB" sz="2400" dirty="0">
                <a:latin typeface="Museo Sans 500" panose="02000000000000000000" pitchFamily="2" charset="77"/>
              </a:rPr>
            </a:br>
            <a:br>
              <a:rPr lang="en-GB" sz="2400" dirty="0">
                <a:latin typeface="Museo Sans 500" panose="02000000000000000000" pitchFamily="2" charset="77"/>
              </a:rPr>
            </a:br>
            <a:r>
              <a:rPr lang="en-GB" sz="2400" dirty="0">
                <a:latin typeface="Museo Sans 500" panose="02000000000000000000" pitchFamily="2" charset="77"/>
              </a:rPr>
              <a:t>You can think about questions to investigate around living processes and living things (biology); materials and their properties (chemistry); physical processes (physics)... Whatever interests you!  We hope these questions give you some good ideas for your investigation….</a:t>
            </a:r>
            <a:br>
              <a:rPr lang="en-GB" dirty="0">
                <a:latin typeface="Museo Sans 500" panose="02000000000000000000" pitchFamily="2" charset="77"/>
              </a:rPr>
            </a:br>
            <a:br>
              <a:rPr lang="en-GB" dirty="0">
                <a:latin typeface="Museo Sans 500" panose="02000000000000000000" pitchFamily="2" charset="77"/>
              </a:rPr>
            </a:br>
            <a:br>
              <a:rPr lang="en-GB" dirty="0">
                <a:latin typeface="Museo Sans 500" panose="02000000000000000000" pitchFamily="2" charset="77"/>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19304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Life processes &amp; living things: biology questions</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77200"/>
            <a:ext cx="8908475" cy="4791456"/>
          </a:xfrm>
        </p:spPr>
        <p:txBody>
          <a:bodyPr>
            <a:noAutofit/>
          </a:bodyPr>
          <a:lstStyle/>
          <a:p>
            <a:r>
              <a:rPr lang="en-GB" sz="1800" dirty="0">
                <a:latin typeface="Museo Sans 100" panose="02000000000000000000" pitchFamily="2" charset="77"/>
              </a:rPr>
              <a:t>If you have longer legs can you jump further? </a:t>
            </a:r>
          </a:p>
          <a:p>
            <a:r>
              <a:rPr lang="en-GB" sz="1800" dirty="0">
                <a:latin typeface="Museo Sans 100" panose="02000000000000000000" pitchFamily="2" charset="77"/>
              </a:rPr>
              <a:t>Do ants like salty or sweet foods best? </a:t>
            </a:r>
          </a:p>
          <a:p>
            <a:r>
              <a:rPr lang="en-GB" sz="1800" dirty="0">
                <a:latin typeface="Museo Sans 100" panose="02000000000000000000" pitchFamily="2" charset="77"/>
              </a:rPr>
              <a:t>Does the size of jar matter for a bean to grow? </a:t>
            </a:r>
          </a:p>
          <a:p>
            <a:r>
              <a:rPr lang="en-GB" sz="1800" dirty="0">
                <a:latin typeface="Museo Sans 100" panose="02000000000000000000" pitchFamily="2" charset="77"/>
              </a:rPr>
              <a:t>Does the size of your hand affect your ability to tie your shoelaces? </a:t>
            </a:r>
          </a:p>
          <a:p>
            <a:r>
              <a:rPr lang="en-GB" sz="1800" dirty="0">
                <a:latin typeface="Museo Sans 100" panose="02000000000000000000" pitchFamily="2" charset="77"/>
              </a:rPr>
              <a:t>Do right-handed people clean the teeth on the left side better than the right?</a:t>
            </a:r>
          </a:p>
          <a:p>
            <a:r>
              <a:rPr lang="en-GB" sz="1800" dirty="0">
                <a:latin typeface="Museo Sans 100" panose="02000000000000000000" pitchFamily="2" charset="77"/>
              </a:rPr>
              <a:t>Are bigger snails faster?</a:t>
            </a:r>
          </a:p>
          <a:p>
            <a:r>
              <a:rPr lang="en-GB" sz="1800" dirty="0">
                <a:latin typeface="Museo Sans 100" panose="02000000000000000000" pitchFamily="2" charset="77"/>
              </a:rPr>
              <a:t>Which leaf is the heaviest? </a:t>
            </a:r>
          </a:p>
          <a:p>
            <a:r>
              <a:rPr lang="en-GB" sz="1800" dirty="0">
                <a:latin typeface="Museo Sans 100" panose="02000000000000000000" pitchFamily="2" charset="77"/>
              </a:rPr>
              <a:t>Who is best at balancing?</a:t>
            </a:r>
          </a:p>
          <a:p>
            <a:r>
              <a:rPr lang="en-GB" sz="1800" dirty="0">
                <a:latin typeface="Museo Sans 100" panose="02000000000000000000" pitchFamily="2" charset="77"/>
              </a:rPr>
              <a:t>Do girls see better than boys?</a:t>
            </a:r>
          </a:p>
          <a:p>
            <a:r>
              <a:rPr lang="en-GB" sz="1800" dirty="0">
                <a:latin typeface="Museo Sans 100" panose="02000000000000000000" pitchFamily="2" charset="77"/>
              </a:rPr>
              <a:t>Can 7-year olds run faster than 6-year olds?</a:t>
            </a:r>
          </a:p>
          <a:p>
            <a:r>
              <a:rPr lang="en-GB" sz="1800" dirty="0">
                <a:latin typeface="Museo Sans 100" panose="02000000000000000000" pitchFamily="2" charset="77"/>
              </a:rPr>
              <a:t>How can we keep flowers fresh for longer? </a:t>
            </a:r>
          </a:p>
          <a:p>
            <a:r>
              <a:rPr lang="en-GB" sz="1800" dirty="0">
                <a:latin typeface="Museo Sans 100" panose="02000000000000000000" pitchFamily="2" charset="77"/>
              </a:rPr>
              <a:t>Where do seeds grow best?</a:t>
            </a:r>
          </a:p>
          <a:p>
            <a:r>
              <a:rPr lang="en-GB" sz="1800" dirty="0">
                <a:latin typeface="Museo Sans 100" panose="02000000000000000000" pitchFamily="2" charset="77"/>
              </a:rPr>
              <a:t>Which colour makes apple juice the tastiest?</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3205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Life processes &amp; living things: biology questions</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69134" y="1506963"/>
            <a:ext cx="8293609" cy="4815840"/>
          </a:xfrm>
        </p:spPr>
        <p:txBody>
          <a:bodyPr>
            <a:noAutofit/>
          </a:bodyPr>
          <a:lstStyle/>
          <a:p>
            <a:r>
              <a:rPr lang="en-GB" sz="1800" dirty="0">
                <a:latin typeface="Museo Sans 100" panose="02000000000000000000" pitchFamily="2" charset="77"/>
              </a:rPr>
              <a:t>How long does it take for a grape to turn into a raisin?</a:t>
            </a:r>
          </a:p>
          <a:p>
            <a:r>
              <a:rPr lang="en-GB" sz="1800" dirty="0">
                <a:latin typeface="Museo Sans 100" panose="02000000000000000000" pitchFamily="2" charset="77"/>
              </a:rPr>
              <a:t>Can Guinea Pigs see colour?</a:t>
            </a:r>
          </a:p>
          <a:p>
            <a:r>
              <a:rPr lang="en-GB" sz="1800" dirty="0">
                <a:latin typeface="Museo Sans 100" panose="02000000000000000000" pitchFamily="2" charset="77"/>
              </a:rPr>
              <a:t>What is a bird's favourite food?</a:t>
            </a:r>
          </a:p>
          <a:p>
            <a:r>
              <a:rPr lang="en-GB" sz="1800" dirty="0">
                <a:latin typeface="Museo Sans 100" panose="02000000000000000000" pitchFamily="2" charset="77"/>
              </a:rPr>
              <a:t>Does exercise improve problem solving skills as you get older?</a:t>
            </a:r>
          </a:p>
          <a:p>
            <a:r>
              <a:rPr lang="en-GB" sz="1800" dirty="0">
                <a:latin typeface="Museo Sans 100" panose="02000000000000000000" pitchFamily="2" charset="77"/>
              </a:rPr>
              <a:t>Do you run faster swinging your arms or normally?</a:t>
            </a:r>
          </a:p>
          <a:p>
            <a:r>
              <a:rPr lang="en-GB" sz="1800" dirty="0">
                <a:latin typeface="Museo Sans 100" panose="02000000000000000000" pitchFamily="2" charset="77"/>
              </a:rPr>
              <a:t>Are things which are bad for plants bad for us?</a:t>
            </a:r>
          </a:p>
          <a:p>
            <a:r>
              <a:rPr lang="en-GB" sz="1800" dirty="0">
                <a:latin typeface="Museo Sans 100" panose="02000000000000000000" pitchFamily="2" charset="77"/>
              </a:rPr>
              <a:t>Does food make you faster? </a:t>
            </a:r>
          </a:p>
          <a:p>
            <a:r>
              <a:rPr lang="en-GB" sz="1800" dirty="0">
                <a:latin typeface="Museo Sans 100" panose="02000000000000000000" pitchFamily="2" charset="77"/>
              </a:rPr>
              <a:t>Does the size of your ear affect how you hear?</a:t>
            </a:r>
          </a:p>
          <a:p>
            <a:r>
              <a:rPr lang="en-GB" sz="1800" dirty="0">
                <a:latin typeface="Museo Sans 100" panose="02000000000000000000" pitchFamily="2" charset="77"/>
              </a:rPr>
              <a:t>Which fruit has the strongest outer layer?</a:t>
            </a:r>
          </a:p>
          <a:p>
            <a:r>
              <a:rPr lang="en-GB" sz="1800" dirty="0">
                <a:latin typeface="Museo Sans 100" panose="02000000000000000000" pitchFamily="2" charset="77"/>
              </a:rPr>
              <a:t>Does pre-germination preparation effect germination success?</a:t>
            </a:r>
          </a:p>
          <a:p>
            <a:r>
              <a:rPr lang="en-GB" sz="1800" dirty="0">
                <a:latin typeface="Museo Sans 100" panose="02000000000000000000" pitchFamily="2" charset="77"/>
              </a:rPr>
              <a:t>Does the ‘5 second rule’ work?</a:t>
            </a:r>
          </a:p>
          <a:p>
            <a:r>
              <a:rPr lang="en-GB" sz="1800" dirty="0">
                <a:latin typeface="Museo Sans 100" panose="02000000000000000000" pitchFamily="2" charset="77"/>
              </a:rPr>
              <a:t>Which breed of dog can smell the best?</a:t>
            </a:r>
          </a:p>
          <a:p>
            <a:r>
              <a:rPr lang="en-GB" sz="1800" dirty="0">
                <a:latin typeface="Museo Sans 100" panose="02000000000000000000" pitchFamily="2" charset="77"/>
              </a:rPr>
              <a:t>Who thinks more alike: friends, twins or siblings?</a:t>
            </a:r>
          </a:p>
          <a:p>
            <a:r>
              <a:rPr lang="en-GB" sz="1800" dirty="0">
                <a:latin typeface="Museo Sans 100" panose="02000000000000000000" pitchFamily="2" charset="77"/>
              </a:rPr>
              <a:t>Which sense is more effective - taste or smell?</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41332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Materials &amp; their properties: chemistry questions</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97982"/>
            <a:ext cx="8634986" cy="4815840"/>
          </a:xfrm>
        </p:spPr>
        <p:txBody>
          <a:bodyPr>
            <a:noAutofit/>
          </a:bodyPr>
          <a:lstStyle/>
          <a:p>
            <a:r>
              <a:rPr lang="en-GB" sz="1800" dirty="0">
                <a:latin typeface="Museo Sans 100" panose="02000000000000000000" pitchFamily="2" charset="77"/>
              </a:rPr>
              <a:t>Which brand of toilet paper is stronger? </a:t>
            </a:r>
          </a:p>
          <a:p>
            <a:r>
              <a:rPr lang="en-GB" sz="1800" dirty="0">
                <a:latin typeface="Museo Sans 100" panose="02000000000000000000" pitchFamily="2" charset="77"/>
              </a:rPr>
              <a:t>What is the ‘best’ biscuit to dunk into a cup of tea? </a:t>
            </a:r>
          </a:p>
          <a:p>
            <a:r>
              <a:rPr lang="en-GB" sz="1800" dirty="0">
                <a:latin typeface="Museo Sans 100" panose="02000000000000000000" pitchFamily="2" charset="77"/>
              </a:rPr>
              <a:t>Which chocolate melts the quickest?</a:t>
            </a:r>
          </a:p>
          <a:p>
            <a:r>
              <a:rPr lang="en-GB" sz="1800" dirty="0">
                <a:latin typeface="Museo Sans 100" panose="02000000000000000000" pitchFamily="2" charset="77"/>
              </a:rPr>
              <a:t>Which fizzy drink freezes the quickest? </a:t>
            </a:r>
          </a:p>
          <a:p>
            <a:r>
              <a:rPr lang="en-GB" sz="1800" dirty="0">
                <a:latin typeface="Museo Sans 100" panose="02000000000000000000" pitchFamily="2" charset="77"/>
              </a:rPr>
              <a:t>What happens when you add different liquids to yeast and flour?</a:t>
            </a:r>
          </a:p>
          <a:p>
            <a:r>
              <a:rPr lang="en-GB" sz="1800" dirty="0">
                <a:latin typeface="Museo Sans 100" panose="02000000000000000000" pitchFamily="2" charset="77"/>
              </a:rPr>
              <a:t>How can we make the Three Little Pig’s house waterproof?</a:t>
            </a:r>
          </a:p>
          <a:p>
            <a:r>
              <a:rPr lang="en-GB" sz="1800" dirty="0">
                <a:latin typeface="Museo Sans 100" panose="02000000000000000000" pitchFamily="2" charset="77"/>
              </a:rPr>
              <a:t>Do bigger fruits make bigger splats when you drop them?</a:t>
            </a:r>
          </a:p>
          <a:p>
            <a:r>
              <a:rPr lang="en-GB" sz="1800" dirty="0">
                <a:latin typeface="Museo Sans 100" panose="02000000000000000000" pitchFamily="2" charset="77"/>
              </a:rPr>
              <a:t>Which soap is the </a:t>
            </a:r>
            <a:r>
              <a:rPr lang="en-GB" sz="1800" dirty="0" err="1">
                <a:latin typeface="Museo Sans 100" panose="02000000000000000000" pitchFamily="2" charset="77"/>
              </a:rPr>
              <a:t>slippiest</a:t>
            </a:r>
            <a:r>
              <a:rPr lang="en-GB" sz="1800" dirty="0">
                <a:latin typeface="Museo Sans 100" panose="02000000000000000000" pitchFamily="2" charset="77"/>
              </a:rPr>
              <a:t>?</a:t>
            </a:r>
          </a:p>
          <a:p>
            <a:r>
              <a:rPr lang="en-GB" sz="1800" dirty="0">
                <a:latin typeface="Museo Sans 100" panose="02000000000000000000" pitchFamily="2" charset="77"/>
              </a:rPr>
              <a:t>Are there any colours hidden in our felt tip pens?</a:t>
            </a:r>
          </a:p>
          <a:p>
            <a:r>
              <a:rPr lang="en-GB" sz="1800" dirty="0">
                <a:latin typeface="Museo Sans 100" panose="02000000000000000000" pitchFamily="2" charset="77"/>
              </a:rPr>
              <a:t>What happens to chocolate in different liquids?</a:t>
            </a:r>
          </a:p>
          <a:p>
            <a:r>
              <a:rPr lang="en-GB" sz="1800" dirty="0">
                <a:latin typeface="Museo Sans 100" panose="02000000000000000000" pitchFamily="2" charset="77"/>
              </a:rPr>
              <a:t>What is the fastest material for a zipwire?</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60190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Materials &amp; their properties: chemistry questions</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97982"/>
            <a:ext cx="8634986" cy="4815840"/>
          </a:xfrm>
        </p:spPr>
        <p:txBody>
          <a:bodyPr>
            <a:noAutofit/>
          </a:bodyPr>
          <a:lstStyle/>
          <a:p>
            <a:r>
              <a:rPr lang="en-GB" sz="1800" dirty="0">
                <a:latin typeface="Museo Sans 100" panose="02000000000000000000" pitchFamily="2" charset="77"/>
              </a:rPr>
              <a:t>What is the best material to muffle a sound?</a:t>
            </a:r>
          </a:p>
          <a:p>
            <a:r>
              <a:rPr lang="en-GB" sz="1800" dirty="0">
                <a:latin typeface="Museo Sans 100" panose="02000000000000000000" pitchFamily="2" charset="77"/>
              </a:rPr>
              <a:t>What material would make the softest pair of gloves?</a:t>
            </a:r>
          </a:p>
          <a:p>
            <a:r>
              <a:rPr lang="en-GB" sz="1800" dirty="0">
                <a:latin typeface="Museo Sans 100" panose="02000000000000000000" pitchFamily="2" charset="77"/>
              </a:rPr>
              <a:t>Which tomato sauce is the runniest?</a:t>
            </a:r>
          </a:p>
          <a:p>
            <a:r>
              <a:rPr lang="en-GB" sz="1800" dirty="0">
                <a:latin typeface="Museo Sans 100" panose="02000000000000000000" pitchFamily="2" charset="77"/>
              </a:rPr>
              <a:t>What material protects an egg the most? </a:t>
            </a:r>
          </a:p>
          <a:p>
            <a:r>
              <a:rPr lang="en-GB" sz="1800" dirty="0">
                <a:latin typeface="Museo Sans 100" panose="02000000000000000000" pitchFamily="2" charset="77"/>
              </a:rPr>
              <a:t>What material would make a good parachute for Batman? </a:t>
            </a:r>
          </a:p>
          <a:p>
            <a:r>
              <a:rPr lang="en-GB" sz="1800" dirty="0">
                <a:latin typeface="Museo Sans 100" panose="02000000000000000000" pitchFamily="2" charset="77"/>
              </a:rPr>
              <a:t>How much water is needed to make the wobbliest jelly?</a:t>
            </a:r>
          </a:p>
          <a:p>
            <a:r>
              <a:rPr lang="en-GB" sz="1800" dirty="0">
                <a:latin typeface="Museo Sans 100" panose="02000000000000000000" pitchFamily="2" charset="77"/>
              </a:rPr>
              <a:t>Which colour gummy bear is the toughest?</a:t>
            </a:r>
          </a:p>
          <a:p>
            <a:r>
              <a:rPr lang="en-GB" sz="1800" dirty="0">
                <a:latin typeface="Museo Sans 100" panose="02000000000000000000" pitchFamily="2" charset="77"/>
              </a:rPr>
              <a:t>What is the best material to keep hot chocolate warm?</a:t>
            </a:r>
          </a:p>
          <a:p>
            <a:r>
              <a:rPr lang="en-GB" sz="1800" dirty="0">
                <a:latin typeface="Museo Sans 100" panose="02000000000000000000" pitchFamily="2" charset="77"/>
              </a:rPr>
              <a:t>Which material blocks magnetic attraction the best?</a:t>
            </a:r>
          </a:p>
          <a:p>
            <a:r>
              <a:rPr lang="en-GB" sz="1800" dirty="0">
                <a:latin typeface="Museo Sans 100" panose="02000000000000000000" pitchFamily="2" charset="77"/>
              </a:rPr>
              <a:t>How does the material affect how quickly the spinner falls? </a:t>
            </a:r>
          </a:p>
          <a:p>
            <a:r>
              <a:rPr lang="en-GB" sz="1800" dirty="0">
                <a:latin typeface="Museo Sans 100" panose="02000000000000000000" pitchFamily="2" charset="77"/>
              </a:rPr>
              <a:t>Which take away cup insulates heat best?</a:t>
            </a:r>
          </a:p>
          <a:p>
            <a:r>
              <a:rPr lang="en-GB" sz="1800" dirty="0">
                <a:latin typeface="Museo Sans 100" panose="02000000000000000000" pitchFamily="2" charset="77"/>
              </a:rPr>
              <a:t>Which recipe makes the </a:t>
            </a:r>
            <a:r>
              <a:rPr lang="en-GB" sz="1800" dirty="0" err="1">
                <a:latin typeface="Museo Sans 100" panose="02000000000000000000" pitchFamily="2" charset="77"/>
              </a:rPr>
              <a:t>stretchiest</a:t>
            </a:r>
            <a:r>
              <a:rPr lang="en-GB" sz="1800" dirty="0">
                <a:latin typeface="Museo Sans 100" panose="02000000000000000000" pitchFamily="2" charset="77"/>
              </a:rPr>
              <a:t> slime? </a:t>
            </a: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110441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Physical processes: physics questions </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97982"/>
            <a:ext cx="8634986" cy="4815840"/>
          </a:xfrm>
        </p:spPr>
        <p:txBody>
          <a:bodyPr>
            <a:noAutofit/>
          </a:bodyPr>
          <a:lstStyle/>
          <a:p>
            <a:r>
              <a:rPr lang="en-GB" sz="1800" dirty="0">
                <a:latin typeface="Museo Sans 100" panose="02000000000000000000" pitchFamily="2" charset="77"/>
              </a:rPr>
              <a:t>What sort of stone makes the biggest splash? </a:t>
            </a:r>
          </a:p>
          <a:p>
            <a:r>
              <a:rPr lang="en-GB" sz="1800" dirty="0">
                <a:latin typeface="Museo Sans 100" panose="02000000000000000000" pitchFamily="2" charset="77"/>
              </a:rPr>
              <a:t>What shape parachute will take the longest to fall? </a:t>
            </a:r>
          </a:p>
          <a:p>
            <a:r>
              <a:rPr lang="en-GB" sz="1800" dirty="0">
                <a:latin typeface="Museo Sans 100" panose="02000000000000000000" pitchFamily="2" charset="77"/>
              </a:rPr>
              <a:t>Which stick has the biggest splash?</a:t>
            </a:r>
          </a:p>
          <a:p>
            <a:r>
              <a:rPr lang="en-GB" sz="1800" dirty="0">
                <a:latin typeface="Museo Sans 100" panose="02000000000000000000" pitchFamily="2" charset="77"/>
              </a:rPr>
              <a:t>Can you make bubbles different colours?</a:t>
            </a:r>
          </a:p>
          <a:p>
            <a:r>
              <a:rPr lang="en-GB" sz="1800" dirty="0">
                <a:latin typeface="Museo Sans 100" panose="02000000000000000000" pitchFamily="2" charset="77"/>
              </a:rPr>
              <a:t>Which fruits will float?</a:t>
            </a:r>
          </a:p>
          <a:p>
            <a:r>
              <a:rPr lang="en-GB" sz="1800" dirty="0">
                <a:latin typeface="Museo Sans 100" panose="02000000000000000000" pitchFamily="2" charset="77"/>
              </a:rPr>
              <a:t>Which ball creates the most noise?</a:t>
            </a:r>
          </a:p>
          <a:p>
            <a:r>
              <a:rPr lang="en-GB" sz="1800" dirty="0">
                <a:latin typeface="Museo Sans 100" panose="02000000000000000000" pitchFamily="2" charset="77"/>
              </a:rPr>
              <a:t>Which ball drops to the ground the quickest?</a:t>
            </a:r>
          </a:p>
          <a:p>
            <a:r>
              <a:rPr lang="en-GB" sz="1800" dirty="0">
                <a:latin typeface="Museo Sans 100" panose="02000000000000000000" pitchFamily="2" charset="77"/>
              </a:rPr>
              <a:t>Which design of paper aeroplane travels the furthest?</a:t>
            </a:r>
          </a:p>
          <a:p>
            <a:r>
              <a:rPr lang="en-GB" sz="1800" dirty="0">
                <a:latin typeface="Museo Sans 100" panose="02000000000000000000" pitchFamily="2" charset="77"/>
              </a:rPr>
              <a:t>Do mirrors always reflect?	</a:t>
            </a:r>
          </a:p>
          <a:p>
            <a:r>
              <a:rPr lang="en-GB" sz="1800" dirty="0">
                <a:latin typeface="Museo Sans 100" panose="02000000000000000000" pitchFamily="2" charset="77"/>
              </a:rPr>
              <a:t>Does the topping affect which way round toast lands?</a:t>
            </a:r>
          </a:p>
          <a:p>
            <a:r>
              <a:rPr lang="en-GB" sz="1800" dirty="0">
                <a:latin typeface="Museo Sans 100" panose="02000000000000000000" pitchFamily="2" charset="77"/>
              </a:rPr>
              <a:t>What ball goes further if it is kicked or thrown?</a:t>
            </a:r>
          </a:p>
          <a:p>
            <a:r>
              <a:rPr lang="en-GB" sz="1800" dirty="0">
                <a:latin typeface="Museo Sans 100" panose="02000000000000000000" pitchFamily="2" charset="77"/>
              </a:rPr>
              <a:t>How many breaths does it take to blow up a balloon?</a:t>
            </a:r>
          </a:p>
          <a:p>
            <a:r>
              <a:rPr lang="en-GB" sz="1800" dirty="0">
                <a:latin typeface="Museo Sans 100" panose="02000000000000000000" pitchFamily="2" charset="77"/>
              </a:rPr>
              <a:t>How many times do different balls bounce in 5 seconds?</a:t>
            </a:r>
          </a:p>
          <a:p>
            <a:pPr lvl="0"/>
            <a:endParaRPr lang="en-GB" sz="16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84221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Physical processes: physics questions </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97982"/>
            <a:ext cx="8634986" cy="4815840"/>
          </a:xfrm>
        </p:spPr>
        <p:txBody>
          <a:bodyPr>
            <a:noAutofit/>
          </a:bodyPr>
          <a:lstStyle/>
          <a:p>
            <a:r>
              <a:rPr lang="en-GB" sz="1800" dirty="0">
                <a:latin typeface="Museo Sans 100" panose="02000000000000000000" pitchFamily="2" charset="77"/>
              </a:rPr>
              <a:t>Does the contents of a can affect how it rolls?</a:t>
            </a:r>
          </a:p>
          <a:p>
            <a:r>
              <a:rPr lang="en-GB" sz="1800" dirty="0">
                <a:latin typeface="Museo Sans 100" panose="02000000000000000000" pitchFamily="2" charset="77"/>
              </a:rPr>
              <a:t>How much air does it take to pop a banana?</a:t>
            </a:r>
          </a:p>
          <a:p>
            <a:r>
              <a:rPr lang="en-GB" sz="1800" dirty="0">
                <a:latin typeface="Museo Sans 100" panose="02000000000000000000" pitchFamily="2" charset="77"/>
              </a:rPr>
              <a:t>How many elastic bands does it take to explode a melon?</a:t>
            </a:r>
          </a:p>
          <a:p>
            <a:r>
              <a:rPr lang="en-GB" sz="1800" dirty="0">
                <a:latin typeface="Museo Sans 100" panose="02000000000000000000" pitchFamily="2" charset="77"/>
              </a:rPr>
              <a:t>How much weight can a marshmallow and spaghetti structure take?</a:t>
            </a:r>
          </a:p>
          <a:p>
            <a:r>
              <a:rPr lang="en-GB" sz="1800" dirty="0">
                <a:latin typeface="Museo Sans 100" panose="02000000000000000000" pitchFamily="2" charset="77"/>
              </a:rPr>
              <a:t>Which fruit has the strongest outer layer?</a:t>
            </a:r>
          </a:p>
          <a:p>
            <a:r>
              <a:rPr lang="en-GB" sz="1800" dirty="0">
                <a:latin typeface="Museo Sans 100" panose="02000000000000000000" pitchFamily="2" charset="77"/>
              </a:rPr>
              <a:t>How does the distance from the light </a:t>
            </a:r>
            <a:r>
              <a:rPr lang="en-GB" sz="1800">
                <a:latin typeface="Museo Sans 100" panose="02000000000000000000" pitchFamily="2" charset="77"/>
              </a:rPr>
              <a:t>source affect </a:t>
            </a:r>
            <a:r>
              <a:rPr lang="en-GB" sz="1800" dirty="0">
                <a:latin typeface="Museo Sans 100" panose="02000000000000000000" pitchFamily="2" charset="77"/>
              </a:rPr>
              <a:t>the shadow?</a:t>
            </a:r>
          </a:p>
          <a:p>
            <a:r>
              <a:rPr lang="en-GB" sz="1800" dirty="0">
                <a:latin typeface="Museo Sans 100" panose="02000000000000000000" pitchFamily="2" charset="77"/>
              </a:rPr>
              <a:t>Does weight affect the number of rotations of a paper spinner?</a:t>
            </a:r>
          </a:p>
          <a:p>
            <a:r>
              <a:rPr lang="en-GB" sz="1800" dirty="0">
                <a:latin typeface="Museo Sans 100" panose="02000000000000000000" pitchFamily="2" charset="77"/>
              </a:rPr>
              <a:t>Does the heaviest fruit travel furthest when thrown?</a:t>
            </a:r>
          </a:p>
          <a:p>
            <a:r>
              <a:rPr lang="en-GB" sz="1800" dirty="0">
                <a:latin typeface="Museo Sans 100" panose="02000000000000000000" pitchFamily="2" charset="77"/>
              </a:rPr>
              <a:t>Which toy car goes furthest on a ramp?</a:t>
            </a:r>
          </a:p>
          <a:p>
            <a:r>
              <a:rPr lang="en-GB" sz="1800" dirty="0">
                <a:latin typeface="Museo Sans 100" panose="02000000000000000000" pitchFamily="2" charset="77"/>
              </a:rPr>
              <a:t>Which tennis ball goes further – a wet one or a dry one? </a:t>
            </a:r>
          </a:p>
          <a:p>
            <a:r>
              <a:rPr lang="en-GB" sz="1800" dirty="0">
                <a:latin typeface="Museo Sans 100" panose="02000000000000000000" pitchFamily="2" charset="77"/>
              </a:rPr>
              <a:t>Which is the strongest bridge design?</a:t>
            </a:r>
          </a:p>
          <a:p>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149743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F774-6164-1F4E-B2C4-CAF9F4803385}"/>
              </a:ext>
            </a:extLst>
          </p:cNvPr>
          <p:cNvSpPr/>
          <p:nvPr/>
        </p:nvSpPr>
        <p:spPr>
          <a:xfrm>
            <a:off x="0" y="-217714"/>
            <a:ext cx="12192000" cy="5134488"/>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D82F"/>
              </a:solidFill>
            </a:endParaRPr>
          </a:p>
        </p:txBody>
      </p:sp>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889"/>
            <a:ext cx="10515600" cy="1624128"/>
          </a:xfrm>
        </p:spPr>
        <p:txBody>
          <a:bodyPr>
            <a:normAutofit fontScale="90000"/>
          </a:bodyPr>
          <a:lstStyle/>
          <a:p>
            <a:br>
              <a:rPr lang="en-GB" dirty="0"/>
            </a:br>
            <a:br>
              <a:rPr lang="en-GB" dirty="0"/>
            </a:br>
            <a:r>
              <a:rPr lang="en-GB" dirty="0">
                <a:solidFill>
                  <a:schemeClr val="bg1"/>
                </a:solidFill>
                <a:latin typeface="orange juice" panose="02000000000000000000" pitchFamily="2" charset="0"/>
              </a:rPr>
              <a:t>Enter the Big Science Event</a:t>
            </a:r>
            <a:br>
              <a:rPr lang="en-GB" dirty="0">
                <a:solidFill>
                  <a:schemeClr val="bg1"/>
                </a:solidFill>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200" y="1340438"/>
            <a:ext cx="8140908" cy="3340891"/>
          </a:xfrm>
        </p:spPr>
        <p:txBody>
          <a:bodyPr>
            <a:noAutofit/>
          </a:bodyPr>
          <a:lstStyle/>
          <a:p>
            <a:pPr marL="0" indent="0">
              <a:buNone/>
            </a:pPr>
            <a:r>
              <a:rPr lang="en-GB" sz="2000" dirty="0">
                <a:solidFill>
                  <a:schemeClr val="bg1"/>
                </a:solidFill>
                <a:latin typeface="Museo Sans 300" panose="02000000000000000000" pitchFamily="2" charset="77"/>
              </a:rPr>
              <a:t>Register your school via our website</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scienceoxford.com/big-science-event-at-school</a:t>
            </a:r>
          </a:p>
          <a:p>
            <a:pPr marL="0" indent="0">
              <a:buNone/>
            </a:pPr>
            <a:endParaRPr lang="en-GB" sz="2000" dirty="0">
              <a:solidFill>
                <a:schemeClr val="bg1"/>
              </a:solidFill>
              <a:latin typeface="Museo Sans 100" panose="02000000000000000000" pitchFamily="2" charset="77"/>
            </a:endParaRPr>
          </a:p>
          <a:p>
            <a:pPr marL="0" indent="0">
              <a:buNone/>
            </a:pPr>
            <a:r>
              <a:rPr lang="en-GB" sz="2000" dirty="0">
                <a:solidFill>
                  <a:schemeClr val="bg1"/>
                </a:solidFill>
                <a:latin typeface="Museo Sans 300" panose="02000000000000000000" pitchFamily="2" charset="77"/>
              </a:rPr>
              <a:t>Follow us on social media.</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 #bigscienceevent</a:t>
            </a:r>
          </a:p>
          <a:p>
            <a:pPr marL="0" indent="0">
              <a:buNone/>
            </a:pPr>
            <a:br>
              <a:rPr lang="en-GB" sz="2000" dirty="0">
                <a:solidFill>
                  <a:schemeClr val="bg1"/>
                </a:solidFill>
                <a:latin typeface="Verveine" panose="02000506000000020003" pitchFamily="2" charset="77"/>
              </a:rPr>
            </a:br>
            <a:r>
              <a:rPr lang="en-GB" sz="2000" dirty="0">
                <a:solidFill>
                  <a:schemeClr val="bg1"/>
                </a:solidFill>
                <a:latin typeface="Museo Sans 300" panose="02000000000000000000" pitchFamily="2" charset="77"/>
              </a:rPr>
              <a:t>If you have any questions, just email us on:</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schools@scienceoxford.com</a:t>
            </a:r>
          </a:p>
          <a:p>
            <a:pPr marL="0" indent="0">
              <a:buNone/>
            </a:pPr>
            <a:endParaRPr lang="en-GB" sz="2000" dirty="0">
              <a:solidFill>
                <a:schemeClr val="bg1"/>
              </a:solidFill>
              <a:latin typeface="Museo Sans 500" panose="02000000000000000000" pitchFamily="2" charset="77"/>
            </a:endParaRPr>
          </a:p>
          <a:p>
            <a:pPr marL="0" indent="0">
              <a:buNone/>
            </a:pPr>
            <a:endParaRPr lang="en-GB" sz="2000" dirty="0">
              <a:latin typeface="Museo Sans 300" panose="02000000000000000000" pitchFamily="2" charset="77"/>
            </a:endParaRPr>
          </a:p>
          <a:p>
            <a:pPr marL="0" indent="0">
              <a:buNone/>
            </a:pPr>
            <a:br>
              <a:rPr lang="en-GB" sz="2000" i="1" dirty="0">
                <a:latin typeface="Museo Sans 500" panose="02000000000000000000" pitchFamily="2" charset="77"/>
              </a:rPr>
            </a:br>
            <a:br>
              <a:rPr lang="en-GB" sz="2000" i="1" dirty="0">
                <a:latin typeface="Museo Sans 500" panose="02000000000000000000" pitchFamily="2" charset="77"/>
              </a:rPr>
            </a:br>
            <a:br>
              <a:rPr lang="en-GB" sz="2000" i="1" dirty="0">
                <a:latin typeface="Museo Sans 500" panose="02000000000000000000" pitchFamily="2" charset="77"/>
              </a:rPr>
            </a:b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499" y="5193919"/>
            <a:ext cx="2442101" cy="1199281"/>
          </a:xfrm>
          <a:prstGeom prst="rect">
            <a:avLst/>
          </a:prstGeom>
        </p:spPr>
      </p:pic>
      <p:sp>
        <p:nvSpPr>
          <p:cNvPr id="6" name="TextBox 5">
            <a:extLst>
              <a:ext uri="{FF2B5EF4-FFF2-40B4-BE49-F238E27FC236}">
                <a16:creationId xmlns:a16="http://schemas.microsoft.com/office/drawing/2014/main" id="{C9C0510C-5A78-8C4D-BFF5-5ACD6CC68547}"/>
              </a:ext>
            </a:extLst>
          </p:cNvPr>
          <p:cNvSpPr txBox="1"/>
          <p:nvPr/>
        </p:nvSpPr>
        <p:spPr>
          <a:xfrm>
            <a:off x="3541644" y="5670321"/>
            <a:ext cx="5347252" cy="830997"/>
          </a:xfrm>
          <a:prstGeom prst="rect">
            <a:avLst/>
          </a:prstGeom>
          <a:noFill/>
        </p:spPr>
        <p:txBody>
          <a:bodyPr wrap="square" rtlCol="0">
            <a:spAutoFit/>
          </a:bodyPr>
          <a:lstStyle/>
          <a:p>
            <a:r>
              <a:rPr lang="en-US" sz="4800" dirty="0" err="1"/>
              <a:t>scienceoxford.com</a:t>
            </a:r>
            <a:endParaRPr lang="en-US" sz="4800" dirty="0"/>
          </a:p>
        </p:txBody>
      </p:sp>
    </p:spTree>
    <p:extLst>
      <p:ext uri="{BB962C8B-B14F-4D97-AF65-F5344CB8AC3E}">
        <p14:creationId xmlns:p14="http://schemas.microsoft.com/office/powerpoint/2010/main" val="31452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920</Words>
  <Application>Microsoft Macintosh PowerPoint</Application>
  <PresentationFormat>Widescreen</PresentationFormat>
  <Paragraphs>91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Museo Sans 100</vt:lpstr>
      <vt:lpstr>Museo Sans 300</vt:lpstr>
      <vt:lpstr>Museo Sans 500</vt:lpstr>
      <vt:lpstr>orange juice</vt:lpstr>
      <vt:lpstr>Verveine</vt:lpstr>
      <vt:lpstr>Office Theme</vt:lpstr>
      <vt:lpstr>PowerPoint Presentation</vt:lpstr>
      <vt:lpstr>     Examples of investigation questions    We have put together a selection of some of the hundreds of exciting investigations that children have come up with as part of our Big Science Event for Schools that we’ve run since 2009.   You can think about questions to investigate around living processes and living things (biology); materials and their properties (chemistry); physical processes (physics)... Whatever interests you!  We hope these questions give you some good ideas for your investigation….    </vt:lpstr>
      <vt:lpstr>   Life processes &amp; living things: biology questions   </vt:lpstr>
      <vt:lpstr>   Life processes &amp; living things: biology questions   </vt:lpstr>
      <vt:lpstr>   Materials &amp; their properties: chemistry questions   </vt:lpstr>
      <vt:lpstr>   Materials &amp; their properties: chemistry questions   </vt:lpstr>
      <vt:lpstr>   Physical processes: physics questions    </vt:lpstr>
      <vt:lpstr>   Physical processes: physics questions    </vt:lpstr>
      <vt:lpstr>  Enter the Big Science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 One Out</dc:title>
  <dc:creator>scienceoxford@outlook.com</dc:creator>
  <cp:lastModifiedBy>scienceoxford@outlook.com</cp:lastModifiedBy>
  <cp:revision>75</cp:revision>
  <dcterms:created xsi:type="dcterms:W3CDTF">2020-04-21T11:48:38Z</dcterms:created>
  <dcterms:modified xsi:type="dcterms:W3CDTF">2020-10-05T09:30:08Z</dcterms:modified>
</cp:coreProperties>
</file>