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60" r:id="rId3"/>
    <p:sldId id="262" r:id="rId4"/>
    <p:sldId id="263" r:id="rId5"/>
    <p:sldId id="264" r:id="rId6"/>
    <p:sldId id="266" r:id="rId7"/>
    <p:sldId id="267" r:id="rId8"/>
    <p:sldId id="277" r:id="rId9"/>
    <p:sldId id="278" r:id="rId10"/>
    <p:sldId id="272" r:id="rId11"/>
    <p:sldId id="273" r:id="rId12"/>
    <p:sldId id="269" r:id="rId13"/>
    <p:sldId id="294" r:id="rId14"/>
    <p:sldId id="292" r:id="rId15"/>
    <p:sldId id="29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055" autoAdjust="0"/>
  </p:normalViewPr>
  <p:slideViewPr>
    <p:cSldViewPr>
      <p:cViewPr varScale="1">
        <p:scale>
          <a:sx n="58" d="100"/>
          <a:sy n="58" d="100"/>
        </p:scale>
        <p:origin x="1450" y="9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88B40C-0A8F-412B-9AAD-2F6F8193C775}" type="datetimeFigureOut">
              <a:rPr lang="en-US" smtClean="0"/>
              <a:pPr/>
              <a:t>1/11/2017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BD5522-CEC1-4BAD-808F-88F157C4D0A2}" type="slidenum">
              <a:rPr lang="en-US" smtClean="0"/>
              <a:pPr/>
              <a:t>‹#›</a:t>
            </a:fld>
            <a:endParaRPr lang="en-US"/>
          </a:p>
        </p:txBody>
      </p:sp>
    </p:spTree>
    <p:extLst>
      <p:ext uri="{BB962C8B-B14F-4D97-AF65-F5344CB8AC3E}">
        <p14:creationId xmlns:p14="http://schemas.microsoft.com/office/powerpoint/2010/main" val="1744578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EFB1CB-11DE-417F-AB5B-F12CEC5302EF}" type="datetimeFigureOut">
              <a:rPr lang="en-US" smtClean="0"/>
              <a:pPr/>
              <a:t>1/11/2017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0F8E76-922E-4191-AD30-B051EFEE36C1}" type="slidenum">
              <a:rPr lang="en-US" smtClean="0"/>
              <a:pPr/>
              <a:t>‹#›</a:t>
            </a:fld>
            <a:endParaRPr lang="en-US"/>
          </a:p>
        </p:txBody>
      </p:sp>
    </p:spTree>
    <p:extLst>
      <p:ext uri="{BB962C8B-B14F-4D97-AF65-F5344CB8AC3E}">
        <p14:creationId xmlns:p14="http://schemas.microsoft.com/office/powerpoint/2010/main" val="973427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the Big Science Event is – a primary school competition designed to encourage</a:t>
            </a:r>
            <a:r>
              <a:rPr lang="en-GB" baseline="0" dirty="0" smtClean="0"/>
              <a:t> PUPIL-LED, creative science investigations</a:t>
            </a:r>
          </a:p>
          <a:p>
            <a:r>
              <a:rPr lang="en-GB" baseline="0" dirty="0" smtClean="0"/>
              <a:t>Originally run by the Primary Science consultant for Oxfordshire in response to their need for support and inspiration for Science Enquiry</a:t>
            </a:r>
          </a:p>
          <a:p>
            <a:r>
              <a:rPr lang="en-GB" baseline="0" dirty="0" smtClean="0"/>
              <a:t>Currently </a:t>
            </a:r>
            <a:r>
              <a:rPr lang="en-GB" baseline="0" dirty="0" smtClean="0"/>
              <a:t>run in Oxfordshire and Buckinghamshire schools with support from Abbott Diabetes Care and </a:t>
            </a:r>
            <a:r>
              <a:rPr lang="en-GB" baseline="0" dirty="0" err="1" smtClean="0"/>
              <a:t>Playforce</a:t>
            </a:r>
            <a:r>
              <a:rPr lang="en-GB" baseline="0" dirty="0" smtClean="0"/>
              <a:t> </a:t>
            </a:r>
            <a:r>
              <a:rPr lang="en-GB" baseline="0" dirty="0" smtClean="0"/>
              <a:t>– who provide a school prize, support marketing costs, and give 3 days of staff time for </a:t>
            </a:r>
            <a:r>
              <a:rPr lang="en-GB" baseline="0" dirty="0" smtClean="0"/>
              <a:t>judging.</a:t>
            </a:r>
            <a:endParaRPr lang="en-GB" baseline="0" dirty="0" smtClean="0"/>
          </a:p>
          <a:p>
            <a:endParaRPr lang="en-US" dirty="0"/>
          </a:p>
        </p:txBody>
      </p:sp>
      <p:sp>
        <p:nvSpPr>
          <p:cNvPr id="4" name="Slide Number Placeholder 3"/>
          <p:cNvSpPr>
            <a:spLocks noGrp="1"/>
          </p:cNvSpPr>
          <p:nvPr>
            <p:ph type="sldNum" sz="quarter" idx="10"/>
          </p:nvPr>
        </p:nvSpPr>
        <p:spPr/>
        <p:txBody>
          <a:bodyPr/>
          <a:lstStyle/>
          <a:p>
            <a:fld id="{900F8E76-922E-4191-AD30-B051EFEE36C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WHY IS IT IMPORTANT?</a:t>
            </a:r>
          </a:p>
          <a:p>
            <a:pPr>
              <a:spcBef>
                <a:spcPct val="0"/>
              </a:spcBef>
            </a:pPr>
            <a:r>
              <a:rPr lang="en-GB" dirty="0" smtClean="0"/>
              <a:t>Teachers see the cross curricular</a:t>
            </a:r>
            <a:r>
              <a:rPr lang="en-GB" baseline="0" dirty="0" smtClean="0"/>
              <a:t> </a:t>
            </a:r>
            <a:r>
              <a:rPr lang="en-GB" dirty="0" smtClean="0"/>
              <a:t>opportunities provided by the competition as </a:t>
            </a:r>
            <a:r>
              <a:rPr lang="en-GB" baseline="0" dirty="0" smtClean="0"/>
              <a:t> well as the chance for children to use and apply their skills in contexts chosen by them. It’s also a way of raising the profile of science across the school.</a:t>
            </a:r>
            <a:endParaRPr lang="en-GB" dirty="0"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6B600E-43C9-4633-9D50-98F31512EAC8}" type="slidenum">
              <a:rPr lang="en-GB"/>
              <a:pPr fontAlgn="base">
                <a:spcBef>
                  <a:spcPct val="0"/>
                </a:spcBef>
                <a:spcAft>
                  <a:spcPct val="0"/>
                </a:spcAft>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WHY IS IT IMPORTANT?</a:t>
            </a:r>
          </a:p>
          <a:p>
            <a:pPr>
              <a:spcBef>
                <a:spcPct val="0"/>
              </a:spcBef>
            </a:pPr>
            <a:r>
              <a:rPr lang="en-GB" dirty="0" smtClean="0"/>
              <a:t>Feedback from pupils also shows how taking</a:t>
            </a:r>
            <a:r>
              <a:rPr lang="en-GB" baseline="0" dirty="0" smtClean="0"/>
              <a:t> part in the competition can change how they perceive science and how they feel about it.</a:t>
            </a: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FC236E-F3AB-4D80-9F6D-FBB7C6925A7B}" type="slidenum">
              <a:rPr lang="en-GB"/>
              <a:pPr fontAlgn="base">
                <a:spcBef>
                  <a:spcPct val="0"/>
                </a:spcBef>
                <a:spcAft>
                  <a:spcPct val="0"/>
                </a:spcAft>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WHY IS IT IMPORTANT?</a:t>
            </a:r>
          </a:p>
          <a:p>
            <a:pPr>
              <a:spcBef>
                <a:spcPct val="0"/>
              </a:spcBef>
            </a:pPr>
            <a:r>
              <a:rPr lang="en-GB" dirty="0" smtClean="0"/>
              <a:t>It enables</a:t>
            </a:r>
            <a:r>
              <a:rPr lang="en-GB" baseline="0" dirty="0" smtClean="0"/>
              <a:t> teachers to see what engages pupils in science and what they are capable of if you give them a bit more ownership, as well as increasing teachers’ confidence in their own ability to lead and manage more open ended science investigations.</a:t>
            </a: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23125F-5388-4F64-BD0D-27FFB1BFED7B}" type="slidenum">
              <a:rPr lang="en-GB"/>
              <a:pPr fontAlgn="base">
                <a:spcBef>
                  <a:spcPct val="0"/>
                </a:spcBef>
                <a:spcAft>
                  <a:spcPct val="0"/>
                </a:spcAft>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WHY IS IT IMPORTANT?</a:t>
            </a:r>
          </a:p>
          <a:p>
            <a:r>
              <a:rPr lang="en-GB" dirty="0" smtClean="0"/>
              <a:t>Jonathan </a:t>
            </a:r>
            <a:r>
              <a:rPr lang="en-GB" dirty="0" err="1" smtClean="0"/>
              <a:t>Osbourne</a:t>
            </a:r>
            <a:r>
              <a:rPr lang="en-GB" dirty="0" smtClean="0"/>
              <a:t> slide from 2010</a:t>
            </a:r>
          </a:p>
          <a:p>
            <a:r>
              <a:rPr lang="en-GB" dirty="0" smtClean="0"/>
              <a:t>Research indicates</a:t>
            </a:r>
            <a:r>
              <a:rPr lang="en-GB" baseline="0" dirty="0" smtClean="0"/>
              <a:t> that future scientists are inspired earlier rather than later.</a:t>
            </a:r>
            <a:endParaRPr lang="en-US" dirty="0"/>
          </a:p>
        </p:txBody>
      </p:sp>
      <p:sp>
        <p:nvSpPr>
          <p:cNvPr id="4" name="Slide Number Placeholder 3"/>
          <p:cNvSpPr>
            <a:spLocks noGrp="1"/>
          </p:cNvSpPr>
          <p:nvPr>
            <p:ph type="sldNum" sz="quarter" idx="10"/>
          </p:nvPr>
        </p:nvSpPr>
        <p:spPr/>
        <p:txBody>
          <a:bodyPr/>
          <a:lstStyle/>
          <a:p>
            <a:fld id="{900F8E76-922E-4191-AD30-B051EFEE36C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WHY IS IT IMPORTANT?</a:t>
            </a:r>
          </a:p>
          <a:p>
            <a:r>
              <a:rPr lang="en-GB" dirty="0" smtClean="0"/>
              <a:t>Research</a:t>
            </a:r>
            <a:r>
              <a:rPr lang="en-GB" baseline="0" dirty="0" smtClean="0"/>
              <a:t> indicates that self-identity is formed earlier rather than later. So if you want pupils to perceive themselves as liking science, being good science, being capable of enjoying and doing a job well that relates to science etc then it’s maybe more important to focus on children of primary school age. There is currently more focus from funders/employers generally on KS3/4, but let’s not forget primary schools, especially now when the new primary science curriculum proposals seem to indicate much more focus on content (remembering facts) and less on skills and the process of doing science.</a:t>
            </a:r>
            <a:endParaRPr lang="en-US" dirty="0"/>
          </a:p>
        </p:txBody>
      </p:sp>
      <p:sp>
        <p:nvSpPr>
          <p:cNvPr id="4" name="Slide Number Placeholder 3"/>
          <p:cNvSpPr>
            <a:spLocks noGrp="1"/>
          </p:cNvSpPr>
          <p:nvPr>
            <p:ph type="sldNum" sz="quarter" idx="10"/>
          </p:nvPr>
        </p:nvSpPr>
        <p:spPr/>
        <p:txBody>
          <a:bodyPr/>
          <a:lstStyle/>
          <a:p>
            <a:fld id="{900F8E76-922E-4191-AD30-B051EFEE36C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Current timeline followed by Science Oxford for the Big Science Event</a:t>
            </a:r>
            <a:r>
              <a:rPr lang="en-GB" baseline="0" dirty="0" smtClean="0"/>
              <a:t> competition. Schools always asked to choose their own winners first. </a:t>
            </a:r>
            <a:r>
              <a:rPr lang="en-GB" baseline="0" dirty="0" smtClean="0"/>
              <a:t>This work could be linked more strongly to </a:t>
            </a:r>
            <a:r>
              <a:rPr lang="en-GB" baseline="0" dirty="0" smtClean="0"/>
              <a:t>the Primary Science Quality Mark. </a:t>
            </a:r>
            <a:endParaRPr lang="en-US" dirty="0"/>
          </a:p>
        </p:txBody>
      </p:sp>
      <p:sp>
        <p:nvSpPr>
          <p:cNvPr id="4" name="Slide Number Placeholder 3"/>
          <p:cNvSpPr>
            <a:spLocks noGrp="1"/>
          </p:cNvSpPr>
          <p:nvPr>
            <p:ph type="sldNum" sz="quarter" idx="10"/>
          </p:nvPr>
        </p:nvSpPr>
        <p:spPr/>
        <p:txBody>
          <a:bodyPr/>
          <a:lstStyle/>
          <a:p>
            <a:fld id="{900F8E76-922E-4191-AD30-B051EFEE36C1}"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competition is open to all schools and year groups.</a:t>
            </a:r>
          </a:p>
          <a:p>
            <a:r>
              <a:rPr lang="en-GB" dirty="0" smtClean="0"/>
              <a:t>Children work in small groups of up to 5 pupils to carry out their investigations, create a poster and present their</a:t>
            </a:r>
            <a:r>
              <a:rPr lang="en-GB" baseline="0" dirty="0" smtClean="0"/>
              <a:t> findings</a:t>
            </a:r>
            <a:endParaRPr lang="en-GB" dirty="0" smtClean="0"/>
          </a:p>
          <a:p>
            <a:r>
              <a:rPr lang="en-GB" dirty="0" smtClean="0"/>
              <a:t>Schools carry out their own in school judging to select a KS1 and KS</a:t>
            </a:r>
            <a:r>
              <a:rPr lang="en-GB" baseline="0" dirty="0" smtClean="0"/>
              <a:t> 2 team to go through to the cluster judging stage</a:t>
            </a:r>
          </a:p>
          <a:p>
            <a:r>
              <a:rPr lang="en-GB" baseline="0" dirty="0" smtClean="0"/>
              <a:t>Cluster judging is carried out by Science Oxford staff and volunteers</a:t>
            </a:r>
          </a:p>
          <a:p>
            <a:r>
              <a:rPr lang="en-GB" baseline="0" dirty="0" smtClean="0"/>
              <a:t>10-12 teams are selected to go through to the finals day</a:t>
            </a:r>
          </a:p>
          <a:p>
            <a:endParaRPr lang="en-GB" baseline="0" dirty="0" smtClean="0"/>
          </a:p>
          <a:p>
            <a:r>
              <a:rPr lang="en-GB" baseline="0" dirty="0" smtClean="0"/>
              <a:t>All admin is carried out via the Science Oxford website including registration, uploading of selected teams and details of the final day. Contact teachers will also be sent regular email updates and reminders</a:t>
            </a:r>
          </a:p>
        </p:txBody>
      </p:sp>
      <p:sp>
        <p:nvSpPr>
          <p:cNvPr id="4" name="Slide Number Placeholder 3"/>
          <p:cNvSpPr>
            <a:spLocks noGrp="1"/>
          </p:cNvSpPr>
          <p:nvPr>
            <p:ph type="sldNum" sz="quarter" idx="10"/>
          </p:nvPr>
        </p:nvSpPr>
        <p:spPr/>
        <p:txBody>
          <a:bodyPr/>
          <a:lstStyle/>
          <a:p>
            <a:fld id="{900F8E76-922E-4191-AD30-B051EFEE36C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‘Finals Day’ involves teams giving a</a:t>
            </a:r>
            <a:r>
              <a:rPr lang="en-GB" baseline="0" dirty="0" smtClean="0"/>
              <a:t> 5 minute presentation about their investigation to a panel of judges as well as enjoying a science workshop and show. In Bucks the final is incorporated into the Big Bang @ Bucks</a:t>
            </a:r>
          </a:p>
          <a:p>
            <a:r>
              <a:rPr lang="en-GB" dirty="0" smtClean="0"/>
              <a:t>Pupils </a:t>
            </a:r>
            <a:r>
              <a:rPr lang="en-GB" dirty="0" smtClean="0"/>
              <a:t>from both KS1 and KS2 participate</a:t>
            </a:r>
            <a:r>
              <a:rPr lang="en-GB" baseline="0" dirty="0" smtClean="0"/>
              <a:t> in the competition and there is usually at least 1 KS1 team that makes it to the final</a:t>
            </a:r>
          </a:p>
          <a:p>
            <a:r>
              <a:rPr lang="en-GB" baseline="0" dirty="0" smtClean="0"/>
              <a:t>This is a group of Year 2 pupils presenting at ‘Finals Day’ in 2012 with “Which Eye Colour Sees the Best</a:t>
            </a:r>
            <a:r>
              <a:rPr lang="en-GB" baseline="0" dirty="0" smtClean="0"/>
              <a:t>?”</a:t>
            </a:r>
          </a:p>
          <a:p>
            <a:r>
              <a:rPr lang="en-GB" baseline="0" dirty="0" smtClean="0"/>
              <a:t>All finalists receive a goodie bag, Top 3 teams receive individual prizes and the overall winning school receives the </a:t>
            </a:r>
            <a:r>
              <a:rPr lang="en-GB" baseline="0" dirty="0" err="1" smtClean="0"/>
              <a:t>Playforce</a:t>
            </a:r>
            <a:r>
              <a:rPr lang="en-GB" baseline="0" dirty="0" smtClean="0"/>
              <a:t> prize of £1200 worth of playground equipment</a:t>
            </a:r>
            <a:endParaRPr lang="en-US" dirty="0"/>
          </a:p>
        </p:txBody>
      </p:sp>
      <p:sp>
        <p:nvSpPr>
          <p:cNvPr id="4" name="Slide Number Placeholder 3"/>
          <p:cNvSpPr>
            <a:spLocks noGrp="1"/>
          </p:cNvSpPr>
          <p:nvPr>
            <p:ph type="sldNum" sz="quarter" idx="10"/>
          </p:nvPr>
        </p:nvSpPr>
        <p:spPr/>
        <p:txBody>
          <a:bodyPr/>
          <a:lstStyle/>
          <a:p>
            <a:fld id="{900F8E76-922E-4191-AD30-B051EFEE36C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All participating teams are also required to create a poster about their investigation – these are </a:t>
            </a:r>
            <a:r>
              <a:rPr lang="en-GB" dirty="0" smtClean="0"/>
              <a:t>used to support their presentations and are displayed on </a:t>
            </a:r>
            <a:r>
              <a:rPr lang="en-GB" dirty="0" smtClean="0"/>
              <a:t>‘Finals Day’</a:t>
            </a:r>
            <a:endParaRPr lang="en-US" dirty="0"/>
          </a:p>
        </p:txBody>
      </p:sp>
      <p:sp>
        <p:nvSpPr>
          <p:cNvPr id="4" name="Slide Number Placeholder 3"/>
          <p:cNvSpPr>
            <a:spLocks noGrp="1"/>
          </p:cNvSpPr>
          <p:nvPr>
            <p:ph type="sldNum" sz="quarter" idx="10"/>
          </p:nvPr>
        </p:nvSpPr>
        <p:spPr/>
        <p:txBody>
          <a:bodyPr/>
          <a:lstStyle/>
          <a:p>
            <a:fld id="{900F8E76-922E-4191-AD30-B051EFEE36C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Examples of pupil-led investigation questions that</a:t>
            </a:r>
            <a:r>
              <a:rPr lang="en-GB" baseline="0" dirty="0" smtClean="0"/>
              <a:t> have been part of the Big Science </a:t>
            </a:r>
            <a:r>
              <a:rPr lang="en-GB" baseline="0" dirty="0" smtClean="0"/>
              <a:t>Event</a:t>
            </a:r>
            <a:endParaRPr lang="en-GB" baseline="0" dirty="0" smtClean="0"/>
          </a:p>
          <a:p>
            <a:r>
              <a:rPr lang="en-GB" baseline="0" dirty="0" smtClean="0"/>
              <a:t>Fantastic, creative questions that adults would often never think of and which really motivate pupils to do their best work</a:t>
            </a:r>
            <a:endParaRPr lang="en-US" dirty="0"/>
          </a:p>
        </p:txBody>
      </p:sp>
      <p:sp>
        <p:nvSpPr>
          <p:cNvPr id="4" name="Slide Number Placeholder 3"/>
          <p:cNvSpPr>
            <a:spLocks noGrp="1"/>
          </p:cNvSpPr>
          <p:nvPr>
            <p:ph type="sldNum" sz="quarter" idx="10"/>
          </p:nvPr>
        </p:nvSpPr>
        <p:spPr/>
        <p:txBody>
          <a:bodyPr/>
          <a:lstStyle/>
          <a:p>
            <a:fld id="{900F8E76-922E-4191-AD30-B051EFEE36C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WHY</a:t>
            </a:r>
            <a:r>
              <a:rPr lang="en-GB" baseline="0" dirty="0" smtClean="0"/>
              <a:t> IS A PROJECT LIKE THE BIG SCIENCE EVENT IMPORTANT?</a:t>
            </a:r>
          </a:p>
          <a:p>
            <a:r>
              <a:rPr lang="en-GB" baseline="0" dirty="0" smtClean="0"/>
              <a:t>The competition encourages all of these things to happen in primary science lessons. Any writing is focussed and with a clear purpose.</a:t>
            </a:r>
            <a:endParaRPr lang="en-US" dirty="0"/>
          </a:p>
        </p:txBody>
      </p:sp>
      <p:sp>
        <p:nvSpPr>
          <p:cNvPr id="4" name="Slide Number Placeholder 3"/>
          <p:cNvSpPr>
            <a:spLocks noGrp="1"/>
          </p:cNvSpPr>
          <p:nvPr>
            <p:ph type="sldNum" sz="quarter" idx="10"/>
          </p:nvPr>
        </p:nvSpPr>
        <p:spPr/>
        <p:txBody>
          <a:bodyPr/>
          <a:lstStyle/>
          <a:p>
            <a:fld id="{900F8E76-922E-4191-AD30-B051EFEE36C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WHY</a:t>
            </a:r>
            <a:r>
              <a:rPr lang="en-GB" baseline="0" dirty="0" smtClean="0"/>
              <a:t> IS A PROJECT LIKE THE BIG SCIENCE EVENT IMPORTANT?</a:t>
            </a:r>
            <a:endParaRPr lang="en-US" dirty="0" smtClean="0"/>
          </a:p>
          <a:p>
            <a:r>
              <a:rPr lang="en-GB" dirty="0" smtClean="0"/>
              <a:t>Well listen to what pupils and teachers</a:t>
            </a:r>
            <a:r>
              <a:rPr lang="en-GB" baseline="0" dirty="0" smtClean="0"/>
              <a:t> have to say about the Big Science Event and the impact it has had on them.</a:t>
            </a:r>
          </a:p>
          <a:p>
            <a:r>
              <a:rPr lang="en-GB" baseline="0" dirty="0" smtClean="0"/>
              <a:t>Teacher </a:t>
            </a:r>
            <a:r>
              <a:rPr lang="en-GB" baseline="0" dirty="0" smtClean="0"/>
              <a:t>quotes were from evaluation forms that they completed for us and pupil quotes were collected verbally during short interviews.</a:t>
            </a:r>
          </a:p>
          <a:p>
            <a:r>
              <a:rPr lang="en-GB" baseline="0" dirty="0" smtClean="0"/>
              <a:t>Pupils LOVE having more input/control over what they do in science, it makes a big difference to them.</a:t>
            </a:r>
            <a:endParaRPr lang="en-US" dirty="0"/>
          </a:p>
        </p:txBody>
      </p:sp>
      <p:sp>
        <p:nvSpPr>
          <p:cNvPr id="4" name="Slide Number Placeholder 3"/>
          <p:cNvSpPr>
            <a:spLocks noGrp="1"/>
          </p:cNvSpPr>
          <p:nvPr>
            <p:ph type="sldNum" sz="quarter" idx="10"/>
          </p:nvPr>
        </p:nvSpPr>
        <p:spPr/>
        <p:txBody>
          <a:bodyPr/>
          <a:lstStyle/>
          <a:p>
            <a:fld id="{900F8E76-922E-4191-AD30-B051EFEE36C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WHY IS IT IMPORTANT?</a:t>
            </a:r>
          </a:p>
          <a:p>
            <a:r>
              <a:rPr lang="en-GB" dirty="0" smtClean="0"/>
              <a:t>Provides</a:t>
            </a:r>
            <a:r>
              <a:rPr lang="en-GB" baseline="0" dirty="0" smtClean="0"/>
              <a:t> teachers with a showcase for their pupils skills and learning in science.</a:t>
            </a:r>
          </a:p>
          <a:p>
            <a:r>
              <a:rPr lang="en-GB" baseline="0" dirty="0" smtClean="0"/>
              <a:t>Provides teachers with an opportunity to get to know more pupils and to raise the profile of science in their school.</a:t>
            </a:r>
          </a:p>
          <a:p>
            <a:r>
              <a:rPr lang="en-GB" baseline="0" dirty="0" smtClean="0"/>
              <a:t>Encourages them to give something valuable a go that they wouldn’t have done otherwise</a:t>
            </a:r>
            <a:r>
              <a:rPr lang="en-GB" baseline="0" dirty="0" smtClean="0"/>
              <a:t>.</a:t>
            </a:r>
          </a:p>
          <a:p>
            <a:r>
              <a:rPr lang="en-GB" baseline="0" dirty="0" smtClean="0"/>
              <a:t>Clear evidence of working scientifically</a:t>
            </a:r>
            <a:endParaRPr lang="en-US" dirty="0"/>
          </a:p>
        </p:txBody>
      </p:sp>
      <p:sp>
        <p:nvSpPr>
          <p:cNvPr id="4" name="Slide Number Placeholder 3"/>
          <p:cNvSpPr>
            <a:spLocks noGrp="1"/>
          </p:cNvSpPr>
          <p:nvPr>
            <p:ph type="sldNum" sz="quarter" idx="10"/>
          </p:nvPr>
        </p:nvSpPr>
        <p:spPr/>
        <p:txBody>
          <a:bodyPr/>
          <a:lstStyle/>
          <a:p>
            <a:fld id="{900F8E76-922E-4191-AD30-B051EFEE36C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WHY IS IT IMPORTANT?</a:t>
            </a:r>
            <a:endParaRPr lang="en-US" dirty="0" smtClean="0"/>
          </a:p>
          <a:p>
            <a:r>
              <a:rPr lang="en-GB" dirty="0" smtClean="0"/>
              <a:t>Competition provides a opportunity for </a:t>
            </a:r>
            <a:r>
              <a:rPr lang="en-GB" baseline="0" dirty="0" smtClean="0"/>
              <a:t>learning across different curriculum areas – personal learning and thinking skills (e.g. team working, problem solving, communication), science enquiry skills, literacy (</a:t>
            </a:r>
            <a:r>
              <a:rPr lang="en-GB" baseline="0" dirty="0" err="1" smtClean="0"/>
              <a:t>oracy</a:t>
            </a:r>
            <a:r>
              <a:rPr lang="en-GB" baseline="0" dirty="0" smtClean="0"/>
              <a:t> skills, new vocabulary) and numeracy (display and interpretation of data)</a:t>
            </a:r>
            <a:endParaRPr lang="en-US" dirty="0"/>
          </a:p>
        </p:txBody>
      </p:sp>
      <p:sp>
        <p:nvSpPr>
          <p:cNvPr id="4" name="Slide Number Placeholder 3"/>
          <p:cNvSpPr>
            <a:spLocks noGrp="1"/>
          </p:cNvSpPr>
          <p:nvPr>
            <p:ph type="sldNum" sz="quarter" idx="10"/>
          </p:nvPr>
        </p:nvSpPr>
        <p:spPr/>
        <p:txBody>
          <a:bodyPr/>
          <a:lstStyle/>
          <a:p>
            <a:fld id="{900F8E76-922E-4191-AD30-B051EFEE36C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7D9CD7-075A-48F4-A8D3-BBCCFEC11500}" type="datetimeFigureOut">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FBDB2-28ED-4982-B1E4-C9C0F50E66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D9CD7-075A-48F4-A8D3-BBCCFEC11500}" type="datetimeFigureOut">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FBDB2-28ED-4982-B1E4-C9C0F50E66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D9CD7-075A-48F4-A8D3-BBCCFEC11500}" type="datetimeFigureOut">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FBDB2-28ED-4982-B1E4-C9C0F50E66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D9CD7-075A-48F4-A8D3-BBCCFEC11500}" type="datetimeFigureOut">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FBDB2-28ED-4982-B1E4-C9C0F50E66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7D9CD7-075A-48F4-A8D3-BBCCFEC11500}" type="datetimeFigureOut">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FBDB2-28ED-4982-B1E4-C9C0F50E66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7D9CD7-075A-48F4-A8D3-BBCCFEC11500}" type="datetimeFigureOut">
              <a:rPr lang="en-US" smtClean="0"/>
              <a:pPr/>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FBDB2-28ED-4982-B1E4-C9C0F50E66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7D9CD7-075A-48F4-A8D3-BBCCFEC11500}" type="datetimeFigureOut">
              <a:rPr lang="en-US" smtClean="0"/>
              <a:pPr/>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3FBDB2-28ED-4982-B1E4-C9C0F50E66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7D9CD7-075A-48F4-A8D3-BBCCFEC11500}" type="datetimeFigureOut">
              <a:rPr lang="en-US" smtClean="0"/>
              <a:pPr/>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3FBDB2-28ED-4982-B1E4-C9C0F50E66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D9CD7-075A-48F4-A8D3-BBCCFEC11500}" type="datetimeFigureOut">
              <a:rPr lang="en-US" smtClean="0"/>
              <a:pPr/>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3FBDB2-28ED-4982-B1E4-C9C0F50E66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7D9CD7-075A-48F4-A8D3-BBCCFEC11500}" type="datetimeFigureOut">
              <a:rPr lang="en-US" smtClean="0"/>
              <a:pPr/>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FBDB2-28ED-4982-B1E4-C9C0F50E66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7D9CD7-075A-48F4-A8D3-BBCCFEC11500}" type="datetimeFigureOut">
              <a:rPr lang="en-US" smtClean="0"/>
              <a:pPr/>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FBDB2-28ED-4982-B1E4-C9C0F50E66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D9CD7-075A-48F4-A8D3-BBCCFEC11500}" type="datetimeFigureOut">
              <a:rPr lang="en-US" smtClean="0"/>
              <a:pPr/>
              <a:t>1/11/2017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FBDB2-28ED-4982-B1E4-C9C0F50E66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07504" y="332656"/>
            <a:ext cx="5371130" cy="5934546"/>
          </a:xfrm>
          <a:prstGeom prst="rect">
            <a:avLst/>
          </a:prstGeom>
          <a:noFill/>
          <a:ln w="9525">
            <a:noFill/>
            <a:miter lim="800000"/>
            <a:headEnd/>
            <a:tailEnd/>
          </a:ln>
          <a:effectLst/>
        </p:spPr>
      </p:pic>
      <p:pic>
        <p:nvPicPr>
          <p:cNvPr id="1027" name="Picture 3" descr="Y:\Photos\SONext\Big Science Event\2012 Final\IMG_54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6096" y="0"/>
            <a:ext cx="5222823" cy="709415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Content Placeholder 3" descr="BSE posters 040.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0"/>
            <a:ext cx="5286375" cy="7048500"/>
          </a:xfrm>
        </p:spPr>
      </p:pic>
      <p:sp>
        <p:nvSpPr>
          <p:cNvPr id="5" name="TextBox 4"/>
          <p:cNvSpPr txBox="1"/>
          <p:nvPr/>
        </p:nvSpPr>
        <p:spPr>
          <a:xfrm>
            <a:off x="5508104" y="116632"/>
            <a:ext cx="3384376" cy="6186309"/>
          </a:xfrm>
          <a:prstGeom prst="rect">
            <a:avLst/>
          </a:prstGeom>
          <a:noFill/>
        </p:spPr>
        <p:txBody>
          <a:bodyPr wrap="square" rtlCol="0">
            <a:spAutoFit/>
          </a:bodyPr>
          <a:lstStyle/>
          <a:p>
            <a:r>
              <a:rPr lang="en-GB" dirty="0" smtClean="0"/>
              <a:t>“The school uses projects like this to improve literacy and numeracy as well as to develop science enquiry skills.” </a:t>
            </a:r>
            <a:r>
              <a:rPr lang="en-GB" i="1" dirty="0" smtClean="0"/>
              <a:t>Head Teacher</a:t>
            </a:r>
          </a:p>
          <a:p>
            <a:endParaRPr lang="en-GB" dirty="0" smtClean="0"/>
          </a:p>
          <a:p>
            <a:r>
              <a:rPr lang="en-GB" dirty="0" smtClean="0"/>
              <a:t>“It’s a great opportunity to use and apply maths in a science context.” </a:t>
            </a:r>
            <a:r>
              <a:rPr lang="en-GB" i="1" dirty="0" smtClean="0"/>
              <a:t>Teacher</a:t>
            </a:r>
          </a:p>
          <a:p>
            <a:endParaRPr lang="en-GB" dirty="0" smtClean="0"/>
          </a:p>
          <a:p>
            <a:r>
              <a:rPr lang="en-GB" dirty="0" smtClean="0"/>
              <a:t>“It was nice to see children taking their existing knowledge and applying it. They were able to take the experiment all the way through from choosing at the beginning to </a:t>
            </a:r>
            <a:r>
              <a:rPr lang="en-GB" dirty="0" err="1" smtClean="0"/>
              <a:t>thihking</a:t>
            </a:r>
            <a:r>
              <a:rPr lang="en-GB" dirty="0" smtClean="0"/>
              <a:t> about extensions.”  </a:t>
            </a:r>
            <a:r>
              <a:rPr lang="en-GB" i="1" dirty="0" smtClean="0"/>
              <a:t>Teacher</a:t>
            </a:r>
          </a:p>
          <a:p>
            <a:endParaRPr lang="en-GB" dirty="0" smtClean="0"/>
          </a:p>
          <a:p>
            <a:r>
              <a:rPr lang="en-GB" dirty="0" smtClean="0"/>
              <a:t>“It was good to get the whole school talking about science and to see even our very smallest children choosing what to investigate.” </a:t>
            </a:r>
            <a:r>
              <a:rPr lang="en-GB" i="1" dirty="0" smtClean="0"/>
              <a:t>Teacher</a:t>
            </a:r>
            <a:endParaRPr lang="en-US"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5572125" cy="7429500"/>
          </a:xfrm>
          <a:prstGeom prst="rect">
            <a:avLst/>
          </a:prstGeom>
          <a:noFill/>
          <a:ln w="9525">
            <a:noFill/>
            <a:miter lim="800000"/>
            <a:headEnd/>
            <a:tailEnd/>
          </a:ln>
        </p:spPr>
      </p:pic>
      <p:sp>
        <p:nvSpPr>
          <p:cNvPr id="4" name="TextBox 3"/>
          <p:cNvSpPr txBox="1"/>
          <p:nvPr/>
        </p:nvSpPr>
        <p:spPr>
          <a:xfrm>
            <a:off x="5652120" y="188640"/>
            <a:ext cx="3240360" cy="6494085"/>
          </a:xfrm>
          <a:prstGeom prst="rect">
            <a:avLst/>
          </a:prstGeom>
          <a:noFill/>
        </p:spPr>
        <p:txBody>
          <a:bodyPr wrap="square" rtlCol="0">
            <a:spAutoFit/>
          </a:bodyPr>
          <a:lstStyle/>
          <a:p>
            <a:r>
              <a:rPr lang="en-GB" sz="2000" dirty="0" smtClean="0"/>
              <a:t>“Before the competition I thought science was boring and confusing. Now I think it’s enjoyable and interesting. Science is about experiments and finding things out.” </a:t>
            </a:r>
            <a:r>
              <a:rPr lang="en-GB" sz="2000" i="1" dirty="0" smtClean="0"/>
              <a:t>Year 6 Pupil</a:t>
            </a:r>
          </a:p>
          <a:p>
            <a:endParaRPr lang="en-GB" dirty="0" smtClean="0"/>
          </a:p>
          <a:p>
            <a:r>
              <a:rPr lang="en-GB" sz="2000" dirty="0" smtClean="0"/>
              <a:t>“I feel like we do more experiments now. Now we feel more excited when we know we are going to do science.” </a:t>
            </a:r>
            <a:r>
              <a:rPr lang="en-GB" sz="2000" i="1" dirty="0" smtClean="0"/>
              <a:t>Year 5 Pupil</a:t>
            </a:r>
          </a:p>
          <a:p>
            <a:endParaRPr lang="en-GB" dirty="0" smtClean="0"/>
          </a:p>
          <a:p>
            <a:r>
              <a:rPr lang="en-GB" sz="2000" dirty="0" smtClean="0"/>
              <a:t>“I thought science was about answering questions and remembering stuff and I didn’t feel good at it. Now I know it’s about having fun and discovering new stuff …” </a:t>
            </a:r>
            <a:r>
              <a:rPr lang="en-GB" sz="2000" i="1" dirty="0" smtClean="0"/>
              <a:t>Year 5 Pupil</a:t>
            </a:r>
            <a:endParaRPr lang="en-US" sz="2000"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588"/>
            <a:ext cx="5141913" cy="6856412"/>
          </a:xfrm>
          <a:prstGeom prst="rect">
            <a:avLst/>
          </a:prstGeom>
          <a:noFill/>
          <a:ln w="9525">
            <a:noFill/>
            <a:miter lim="800000"/>
            <a:headEnd/>
            <a:tailEnd/>
          </a:ln>
        </p:spPr>
      </p:pic>
      <p:sp>
        <p:nvSpPr>
          <p:cNvPr id="5" name="TextBox 4"/>
          <p:cNvSpPr txBox="1"/>
          <p:nvPr/>
        </p:nvSpPr>
        <p:spPr>
          <a:xfrm>
            <a:off x="5292080" y="404664"/>
            <a:ext cx="3600400" cy="5878532"/>
          </a:xfrm>
          <a:prstGeom prst="rect">
            <a:avLst/>
          </a:prstGeom>
          <a:noFill/>
        </p:spPr>
        <p:txBody>
          <a:bodyPr wrap="square" rtlCol="0">
            <a:spAutoFit/>
          </a:bodyPr>
          <a:lstStyle/>
          <a:p>
            <a:r>
              <a:rPr lang="en-GB" sz="2000" dirty="0" smtClean="0"/>
              <a:t>“I now understand just how much children like to choose what they will investigate. We will give them the freedom to do this more often.” </a:t>
            </a:r>
            <a:r>
              <a:rPr lang="en-GB" sz="2000" i="1" dirty="0" smtClean="0"/>
              <a:t>Teacher</a:t>
            </a:r>
          </a:p>
          <a:p>
            <a:endParaRPr lang="en-GB" dirty="0" smtClean="0"/>
          </a:p>
          <a:p>
            <a:r>
              <a:rPr lang="en-GB" sz="2000" dirty="0" smtClean="0"/>
              <a:t>“It was great to see the children take the lead in asking questions and finding the answers through experimenting with things. I should give them more opportunities to learn this way.” </a:t>
            </a:r>
            <a:r>
              <a:rPr lang="en-GB" sz="2000" i="1" dirty="0" smtClean="0"/>
              <a:t>Teacher</a:t>
            </a:r>
          </a:p>
          <a:p>
            <a:endParaRPr lang="en-GB" dirty="0" smtClean="0"/>
          </a:p>
          <a:p>
            <a:r>
              <a:rPr lang="en-GB" sz="2000" dirty="0" smtClean="0"/>
              <a:t>“I feel more confident about talking to the rest of the staff now about conducting experiments and sharing the ideas at a staff meeting.” </a:t>
            </a:r>
            <a:r>
              <a:rPr lang="en-GB" sz="2000" i="1" dirty="0" smtClean="0"/>
              <a:t>Teacher</a:t>
            </a:r>
            <a:endParaRPr lang="en-US" sz="20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
          <p:cNvGraphicFramePr>
            <a:graphicFrameLocks/>
          </p:cNvGraphicFramePr>
          <p:nvPr/>
        </p:nvGraphicFramePr>
        <p:xfrm>
          <a:off x="349151" y="1484282"/>
          <a:ext cx="7493794" cy="4086169"/>
        </p:xfrm>
        <a:graphic>
          <a:graphicData uri="http://schemas.openxmlformats.org/presentationml/2006/ole">
            <mc:AlternateContent xmlns:mc="http://schemas.openxmlformats.org/markup-compatibility/2006">
              <mc:Choice xmlns:v="urn:schemas-microsoft-com:vml" Requires="v">
                <p:oleObj spid="_x0000_s2054" name="Chart" r:id="rId4" imgW="0" imgH="0" progId="MSGraph.Chart.8">
                  <p:embed/>
                </p:oleObj>
              </mc:Choice>
              <mc:Fallback>
                <p:oleObj name="Chart" r:id="rId4" imgW="0" imgH="0" progId="MSGraph.Chart.8">
                  <p:embed/>
                  <p:pic>
                    <p:nvPicPr>
                      <p:cNvPr id="0"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51" y="1484282"/>
                        <a:ext cx="7493794" cy="408616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27" name="Rectangle 2"/>
          <p:cNvSpPr>
            <a:spLocks/>
          </p:cNvSpPr>
          <p:nvPr/>
        </p:nvSpPr>
        <p:spPr bwMode="auto">
          <a:xfrm>
            <a:off x="3998119" y="5682496"/>
            <a:ext cx="615553" cy="415498"/>
          </a:xfrm>
          <a:prstGeom prst="rect">
            <a:avLst/>
          </a:prstGeom>
          <a:noFill/>
          <a:ln w="12700">
            <a:noFill/>
            <a:miter lim="800000"/>
            <a:headEnd/>
            <a:tailEnd/>
          </a:ln>
        </p:spPr>
        <p:txBody>
          <a:bodyPr wrap="none" lIns="0" tIns="0" rIns="0" bIns="0" anchor="ctr">
            <a:spAutoFit/>
          </a:bodyPr>
          <a:lstStyle/>
          <a:p>
            <a:pPr algn="ctr"/>
            <a:r>
              <a:rPr lang="en-US" sz="2700" dirty="0">
                <a:latin typeface="Gill Sans" charset="0"/>
                <a:sym typeface="Gill Sans" charset="0"/>
              </a:rPr>
              <a:t>Age</a:t>
            </a:r>
          </a:p>
        </p:txBody>
      </p:sp>
      <p:sp>
        <p:nvSpPr>
          <p:cNvPr id="1028" name="Rectangle 3"/>
          <p:cNvSpPr>
            <a:spLocks/>
          </p:cNvSpPr>
          <p:nvPr/>
        </p:nvSpPr>
        <p:spPr bwMode="auto">
          <a:xfrm>
            <a:off x="1253728" y="652984"/>
            <a:ext cx="6307931" cy="843855"/>
          </a:xfrm>
          <a:prstGeom prst="rect">
            <a:avLst/>
          </a:prstGeom>
          <a:noFill/>
          <a:ln w="12700">
            <a:noFill/>
            <a:miter lim="800000"/>
            <a:headEnd/>
            <a:tailEnd/>
          </a:ln>
        </p:spPr>
        <p:txBody>
          <a:bodyPr lIns="0" tIns="0" rIns="0" bIns="0" anchor="ctr"/>
          <a:lstStyle/>
          <a:p>
            <a:pPr algn="ctr"/>
            <a:r>
              <a:rPr lang="en-US" sz="2700" dirty="0">
                <a:latin typeface="Gill Sans" charset="0"/>
                <a:sym typeface="Gill Sans" charset="0"/>
              </a:rPr>
              <a:t>Age When Scientists First Started Thinking of Working in STEM (n=1140)</a:t>
            </a:r>
          </a:p>
        </p:txBody>
      </p:sp>
      <p:sp>
        <p:nvSpPr>
          <p:cNvPr id="1029" name="Rectangle 4"/>
          <p:cNvSpPr>
            <a:spLocks/>
          </p:cNvSpPr>
          <p:nvPr/>
        </p:nvSpPr>
        <p:spPr bwMode="auto">
          <a:xfrm>
            <a:off x="71586" y="3070563"/>
            <a:ext cx="307777" cy="415498"/>
          </a:xfrm>
          <a:prstGeom prst="rect">
            <a:avLst/>
          </a:prstGeom>
          <a:noFill/>
          <a:ln w="12700">
            <a:noFill/>
            <a:miter lim="800000"/>
            <a:headEnd/>
            <a:tailEnd/>
          </a:ln>
        </p:spPr>
        <p:txBody>
          <a:bodyPr wrap="none" lIns="0" tIns="0" rIns="0" bIns="0" anchor="ctr">
            <a:spAutoFit/>
          </a:bodyPr>
          <a:lstStyle/>
          <a:p>
            <a:pPr algn="ctr"/>
            <a:r>
              <a:rPr lang="en-US" sz="2700" dirty="0">
                <a:latin typeface="Gill Sans" charset="0"/>
                <a:sym typeface="Gill Sans" charset="0"/>
              </a:rPr>
              <a:t>%</a:t>
            </a:r>
          </a:p>
        </p:txBody>
      </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124744"/>
            <a:ext cx="7560840" cy="4278094"/>
          </a:xfrm>
          <a:prstGeom prst="rect">
            <a:avLst/>
          </a:prstGeom>
          <a:noFill/>
        </p:spPr>
        <p:txBody>
          <a:bodyPr wrap="square" rtlCol="0">
            <a:spAutoFit/>
          </a:bodyPr>
          <a:lstStyle/>
          <a:p>
            <a:pPr algn="ctr"/>
            <a:r>
              <a:rPr lang="en-GB" sz="3200" dirty="0" smtClean="0"/>
              <a:t>“Over 85% of the Year 7 pupils felt they knew the job they wanted to do in the future and 65% of these pupils had held these views for over two years.” </a:t>
            </a:r>
          </a:p>
          <a:p>
            <a:endParaRPr lang="en-GB" sz="2400" dirty="0" smtClean="0"/>
          </a:p>
          <a:p>
            <a:endParaRPr lang="en-GB" sz="2400" dirty="0" smtClean="0"/>
          </a:p>
          <a:p>
            <a:r>
              <a:rPr lang="en-GB" sz="2400" i="1" dirty="0" smtClean="0"/>
              <a:t>How Young People Formulate Their Views About the Future</a:t>
            </a:r>
          </a:p>
          <a:p>
            <a:r>
              <a:rPr lang="en-GB" sz="2400" dirty="0" smtClean="0"/>
              <a:t>University of Westminster, 2009</a:t>
            </a:r>
          </a:p>
          <a:p>
            <a:r>
              <a:rPr lang="en-GB" sz="2400" dirty="0" smtClean="0"/>
              <a:t>Commissioned by DCSF</a:t>
            </a:r>
          </a:p>
          <a:p>
            <a:r>
              <a:rPr lang="en-GB" sz="2400" dirty="0" smtClean="0"/>
              <a:t>Focus groups with 610 pupils from 27 schools</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Timeline</a:t>
            </a:r>
            <a:endParaRPr lang="en-US" dirty="0"/>
          </a:p>
        </p:txBody>
      </p:sp>
      <p:sp>
        <p:nvSpPr>
          <p:cNvPr id="3" name="Content Placeholder 2"/>
          <p:cNvSpPr>
            <a:spLocks noGrp="1"/>
          </p:cNvSpPr>
          <p:nvPr>
            <p:ph idx="1"/>
          </p:nvPr>
        </p:nvSpPr>
        <p:spPr/>
        <p:txBody>
          <a:bodyPr>
            <a:normAutofit fontScale="92500" lnSpcReduction="10000"/>
          </a:bodyPr>
          <a:lstStyle/>
          <a:p>
            <a:r>
              <a:rPr lang="en-GB" b="1" dirty="0" smtClean="0"/>
              <a:t>Sept-Jan:</a:t>
            </a:r>
            <a:r>
              <a:rPr lang="en-GB" dirty="0" smtClean="0"/>
              <a:t> Registrations (online)</a:t>
            </a:r>
          </a:p>
          <a:p>
            <a:r>
              <a:rPr lang="en-GB" b="1" dirty="0" smtClean="0"/>
              <a:t>Jan-Mar:</a:t>
            </a:r>
            <a:r>
              <a:rPr lang="en-GB" dirty="0" smtClean="0"/>
              <a:t> Pupils carry out investigations and create posters</a:t>
            </a:r>
          </a:p>
          <a:p>
            <a:r>
              <a:rPr lang="en-GB" b="1" dirty="0" smtClean="0"/>
              <a:t>Mar-Apr:</a:t>
            </a:r>
            <a:r>
              <a:rPr lang="en-GB" dirty="0" smtClean="0"/>
              <a:t> </a:t>
            </a:r>
            <a:r>
              <a:rPr lang="en-GB" dirty="0" smtClean="0"/>
              <a:t>In-school judging, school selects </a:t>
            </a:r>
            <a:r>
              <a:rPr lang="en-GB" dirty="0" smtClean="0"/>
              <a:t>winners</a:t>
            </a:r>
          </a:p>
          <a:p>
            <a:r>
              <a:rPr lang="en-GB" b="1" dirty="0" smtClean="0"/>
              <a:t>Easter: </a:t>
            </a:r>
            <a:r>
              <a:rPr lang="en-GB" dirty="0" smtClean="0"/>
              <a:t>Schools upload selected KS1 and KS2 teams </a:t>
            </a:r>
            <a:endParaRPr lang="en-GB" b="1" dirty="0" smtClean="0"/>
          </a:p>
          <a:p>
            <a:r>
              <a:rPr lang="en-GB" b="1" dirty="0" smtClean="0"/>
              <a:t>May:</a:t>
            </a:r>
            <a:r>
              <a:rPr lang="en-GB" dirty="0" smtClean="0"/>
              <a:t> Cluster judging by staff &amp; volunteers</a:t>
            </a:r>
          </a:p>
          <a:p>
            <a:r>
              <a:rPr lang="en-GB" b="1" dirty="0" smtClean="0"/>
              <a:t>June/July:</a:t>
            </a:r>
            <a:r>
              <a:rPr lang="en-GB" dirty="0" smtClean="0"/>
              <a:t> </a:t>
            </a:r>
            <a:r>
              <a:rPr lang="en-GB" dirty="0" smtClean="0"/>
              <a:t>Event final at Science </a:t>
            </a:r>
            <a:r>
              <a:rPr lang="en-GB" dirty="0" smtClean="0"/>
              <a:t>Oxford</a:t>
            </a:r>
            <a:endParaRPr lang="en-GB"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Y:\Photos\SONext\Big Science Event\2012 Final\IMG_537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16632"/>
            <a:ext cx="8823960" cy="654081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Y:\Photos\SONext\Big Science Event\2012 Final\IMG_542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16632"/>
            <a:ext cx="9875520" cy="658368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Y:\Photos\SONext\Big Science Event\2012 Final\IMG_546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0528" y="116632"/>
            <a:ext cx="9875520" cy="658368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8064896" cy="6001643"/>
          </a:xfrm>
          <a:prstGeom prst="rect">
            <a:avLst/>
          </a:prstGeom>
          <a:noFill/>
        </p:spPr>
        <p:txBody>
          <a:bodyPr wrap="square" rtlCol="0">
            <a:spAutoFit/>
          </a:bodyPr>
          <a:lstStyle/>
          <a:p>
            <a:r>
              <a:rPr lang="en-GB" sz="2400" dirty="0" smtClean="0"/>
              <a:t>Do people brush the opposite sides of their mouth better?  </a:t>
            </a:r>
            <a:r>
              <a:rPr lang="en-GB" sz="2400" dirty="0" smtClean="0">
                <a:solidFill>
                  <a:srgbClr val="7030A0"/>
                </a:solidFill>
              </a:rPr>
              <a:t>Which fruit is the most hard wearing after being dropped from a fire escape?  </a:t>
            </a:r>
            <a:r>
              <a:rPr lang="en-GB" sz="2400" dirty="0" smtClean="0"/>
              <a:t>When the string on a telephone is short is the sound louder?  </a:t>
            </a:r>
            <a:r>
              <a:rPr lang="en-GB" sz="2400" dirty="0" smtClean="0">
                <a:solidFill>
                  <a:srgbClr val="7030A0"/>
                </a:solidFill>
              </a:rPr>
              <a:t>Which fizzy drink freezes quickest?  </a:t>
            </a:r>
            <a:r>
              <a:rPr lang="en-GB" sz="2400" dirty="0" smtClean="0"/>
              <a:t>Which material makes the best back for a vortex cannon?  </a:t>
            </a:r>
            <a:r>
              <a:rPr lang="en-GB" sz="2400" dirty="0" smtClean="0">
                <a:solidFill>
                  <a:srgbClr val="7030A0"/>
                </a:solidFill>
              </a:rPr>
              <a:t>Is there a difference in the heart rate at different ages?  </a:t>
            </a:r>
            <a:r>
              <a:rPr lang="en-GB" sz="2400" dirty="0" smtClean="0"/>
              <a:t>Which colour gummy bear is the toughest?  </a:t>
            </a:r>
            <a:r>
              <a:rPr lang="en-GB" sz="2400" dirty="0" smtClean="0">
                <a:solidFill>
                  <a:srgbClr val="7030A0"/>
                </a:solidFill>
              </a:rPr>
              <a:t>What form of un-electronic communication works best?</a:t>
            </a:r>
            <a:r>
              <a:rPr lang="en-GB" sz="2400" dirty="0" smtClean="0"/>
              <a:t>  Can you run faster swinging your arms?  </a:t>
            </a:r>
            <a:r>
              <a:rPr lang="en-GB" sz="2400" dirty="0" smtClean="0">
                <a:solidFill>
                  <a:srgbClr val="7030A0"/>
                </a:solidFill>
              </a:rPr>
              <a:t>How much air does it take to pop a banana?</a:t>
            </a:r>
            <a:r>
              <a:rPr lang="en-GB" sz="2400" dirty="0" smtClean="0"/>
              <a:t>  Which colour eye sees the best?  </a:t>
            </a:r>
            <a:r>
              <a:rPr lang="en-GB" sz="2400" dirty="0" smtClean="0">
                <a:solidFill>
                  <a:srgbClr val="7030A0"/>
                </a:solidFill>
              </a:rPr>
              <a:t>Does the size of your hands affect your ability to tie laces?</a:t>
            </a:r>
            <a:r>
              <a:rPr lang="en-GB" sz="2400" dirty="0" smtClean="0"/>
              <a:t>  What sort of stone makes the biggest splash?  </a:t>
            </a:r>
            <a:r>
              <a:rPr lang="en-GB" sz="2400" dirty="0" smtClean="0">
                <a:solidFill>
                  <a:srgbClr val="7030A0"/>
                </a:solidFill>
              </a:rPr>
              <a:t>Do ants like salty or sweet foods best?</a:t>
            </a:r>
            <a:r>
              <a:rPr lang="en-GB" sz="2400" dirty="0" smtClean="0"/>
              <a:t>  What’s the best biscuit to dunk into a cup of tea?  </a:t>
            </a:r>
            <a:r>
              <a:rPr lang="en-GB" sz="2400" dirty="0" smtClean="0">
                <a:solidFill>
                  <a:srgbClr val="7030A0"/>
                </a:solidFill>
              </a:rPr>
              <a:t>What material would make the best parachute for Batman?</a:t>
            </a:r>
            <a:r>
              <a:rPr lang="en-GB" sz="2400" dirty="0" smtClean="0"/>
              <a:t>  How many times do different balls bounce?  </a:t>
            </a:r>
            <a:r>
              <a:rPr lang="en-GB" sz="2400" dirty="0" smtClean="0">
                <a:solidFill>
                  <a:srgbClr val="7030A0"/>
                </a:solidFill>
              </a:rPr>
              <a:t>What do animals make you feel?</a:t>
            </a:r>
            <a:r>
              <a:rPr lang="en-GB" sz="2400" dirty="0" smtClean="0"/>
              <a:t>  Do girls hear better than boys?  </a:t>
            </a:r>
            <a:r>
              <a:rPr lang="en-GB" sz="2400" dirty="0" smtClean="0">
                <a:solidFill>
                  <a:srgbClr val="7030A0"/>
                </a:solidFill>
              </a:rPr>
              <a:t>What is the best material to muffle a sound?</a:t>
            </a:r>
            <a:endParaRPr lang="en-US" sz="2400" dirty="0">
              <a:solidFill>
                <a:srgbClr val="7030A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836712"/>
            <a:ext cx="3600400" cy="5262979"/>
          </a:xfrm>
          <a:prstGeom prst="rect">
            <a:avLst/>
          </a:prstGeom>
        </p:spPr>
        <p:txBody>
          <a:bodyPr wrap="square">
            <a:spAutoFit/>
          </a:bodyPr>
          <a:lstStyle/>
          <a:p>
            <a:pPr>
              <a:buNone/>
            </a:pPr>
            <a:r>
              <a:rPr lang="en-GB" sz="2400" dirty="0" smtClean="0">
                <a:latin typeface="Calibri" pitchFamily="34" charset="0"/>
              </a:rPr>
              <a:t>Oxford Brookes </a:t>
            </a:r>
            <a:r>
              <a:rPr lang="en-GB" sz="2400" dirty="0" smtClean="0">
                <a:latin typeface="Calibri" pitchFamily="34" charset="0"/>
              </a:rPr>
              <a:t>research with 16 primary schools in 2002-04 </a:t>
            </a:r>
            <a:r>
              <a:rPr lang="en-GB" sz="2400" dirty="0" smtClean="0">
                <a:latin typeface="Calibri" pitchFamily="34" charset="0"/>
              </a:rPr>
              <a:t>and the subsequent TDTS project has found </a:t>
            </a:r>
            <a:r>
              <a:rPr lang="en-GB" sz="2400" dirty="0" smtClean="0">
                <a:latin typeface="Calibri" pitchFamily="34" charset="0"/>
              </a:rPr>
              <a:t>that the following approaches </a:t>
            </a:r>
            <a:r>
              <a:rPr lang="en-GB" sz="2400" dirty="0" smtClean="0">
                <a:latin typeface="Calibri" pitchFamily="34" charset="0"/>
              </a:rPr>
              <a:t>lead </a:t>
            </a:r>
            <a:r>
              <a:rPr lang="en-GB" sz="2400" dirty="0" smtClean="0">
                <a:latin typeface="Calibri" pitchFamily="34" charset="0"/>
              </a:rPr>
              <a:t>to increased engagement &amp; achievement:</a:t>
            </a:r>
          </a:p>
          <a:p>
            <a:pPr>
              <a:buNone/>
            </a:pPr>
            <a:endParaRPr lang="en-GB" sz="2400" dirty="0" smtClean="0">
              <a:latin typeface="Calibri" pitchFamily="34" charset="0"/>
            </a:endParaRPr>
          </a:p>
          <a:p>
            <a:pPr lvl="1">
              <a:buFont typeface="Arial" pitchFamily="34" charset="0"/>
              <a:buChar char="•"/>
            </a:pPr>
            <a:r>
              <a:rPr lang="en-GB" sz="2400" dirty="0" smtClean="0">
                <a:latin typeface="Calibri" pitchFamily="34" charset="0"/>
              </a:rPr>
              <a:t>More questioning</a:t>
            </a:r>
          </a:p>
          <a:p>
            <a:pPr lvl="1">
              <a:buFont typeface="Arial" pitchFamily="34" charset="0"/>
              <a:buChar char="•"/>
            </a:pPr>
            <a:r>
              <a:rPr lang="en-GB" sz="2400" dirty="0" smtClean="0">
                <a:latin typeface="Calibri" pitchFamily="34" charset="0"/>
              </a:rPr>
              <a:t>Deeper thinking</a:t>
            </a:r>
          </a:p>
          <a:p>
            <a:pPr lvl="1">
              <a:buFont typeface="Arial" pitchFamily="34" charset="0"/>
              <a:buChar char="•"/>
            </a:pPr>
            <a:r>
              <a:rPr lang="en-GB" sz="2400" dirty="0" smtClean="0">
                <a:latin typeface="Calibri" pitchFamily="34" charset="0"/>
              </a:rPr>
              <a:t>More discussion</a:t>
            </a:r>
          </a:p>
          <a:p>
            <a:pPr lvl="1">
              <a:buFont typeface="Arial" pitchFamily="34" charset="0"/>
              <a:buChar char="•"/>
            </a:pPr>
            <a:r>
              <a:rPr lang="en-GB" sz="2400" dirty="0" smtClean="0">
                <a:latin typeface="Calibri" pitchFamily="34" charset="0"/>
              </a:rPr>
              <a:t>Less writing</a:t>
            </a:r>
          </a:p>
          <a:p>
            <a:pPr lvl="1">
              <a:buFont typeface="Arial" pitchFamily="34" charset="0"/>
              <a:buChar char="•"/>
            </a:pPr>
            <a:r>
              <a:rPr lang="en-GB" sz="2400" dirty="0" smtClean="0">
                <a:latin typeface="Calibri" pitchFamily="34" charset="0"/>
              </a:rPr>
              <a:t>More practical activity</a:t>
            </a:r>
            <a:endParaRPr lang="en-US" sz="2400" dirty="0">
              <a:latin typeface="Calibri" pitchFamily="34" charset="0"/>
            </a:endParaRPr>
          </a:p>
        </p:txBody>
      </p:sp>
      <p:pic>
        <p:nvPicPr>
          <p:cNvPr id="3" name="Picture 2" descr="P104006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0"/>
            <a:ext cx="457200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815_exportOri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565428" cy="6858000"/>
          </a:xfrm>
          <a:prstGeom prst="rect">
            <a:avLst/>
          </a:prstGeom>
        </p:spPr>
      </p:pic>
      <p:sp>
        <p:nvSpPr>
          <p:cNvPr id="3" name="TextBox 2"/>
          <p:cNvSpPr txBox="1"/>
          <p:nvPr/>
        </p:nvSpPr>
        <p:spPr>
          <a:xfrm>
            <a:off x="5724128" y="260648"/>
            <a:ext cx="3168352" cy="6247864"/>
          </a:xfrm>
          <a:prstGeom prst="rect">
            <a:avLst/>
          </a:prstGeom>
          <a:noFill/>
        </p:spPr>
        <p:txBody>
          <a:bodyPr wrap="square" rtlCol="0">
            <a:spAutoFit/>
          </a:bodyPr>
          <a:lstStyle/>
          <a:p>
            <a:r>
              <a:rPr lang="en-GB" sz="2000" dirty="0" smtClean="0"/>
              <a:t>“I didn’t really enjoy science before. I like to choose what we do, it’s more fun. Usually we are set an investigation and have to follow instructions. Now we can enjoy the mystery of not knowing what will happen.” </a:t>
            </a:r>
            <a:r>
              <a:rPr lang="en-GB" sz="2000" i="1" dirty="0" smtClean="0"/>
              <a:t>Year 6 Pupil</a:t>
            </a:r>
          </a:p>
          <a:p>
            <a:endParaRPr lang="en-GB" sz="2000" i="1" dirty="0" smtClean="0"/>
          </a:p>
          <a:p>
            <a:r>
              <a:rPr lang="en-GB" sz="2000" dirty="0" smtClean="0"/>
              <a:t>“I liked being able to choose an experiment. I enjoyed it more – we had more control over what we were doing.” </a:t>
            </a:r>
            <a:r>
              <a:rPr lang="en-GB" sz="2000" i="1" dirty="0" smtClean="0"/>
              <a:t>Year 5 Pupil</a:t>
            </a:r>
          </a:p>
          <a:p>
            <a:endParaRPr lang="en-GB" sz="2000" dirty="0" smtClean="0"/>
          </a:p>
          <a:p>
            <a:r>
              <a:rPr lang="en-GB" sz="2000" dirty="0" smtClean="0"/>
              <a:t>“The best bit was doing something that other people wouldn’t have thought of.” </a:t>
            </a:r>
            <a:r>
              <a:rPr lang="en-GB" sz="2000" i="1" dirty="0" smtClean="0"/>
              <a:t>Year 4 Pupil</a:t>
            </a:r>
            <a:endParaRPr lang="en-US" sz="20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842_exportOri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889004" cy="6858000"/>
          </a:xfrm>
          <a:prstGeom prst="rect">
            <a:avLst/>
          </a:prstGeom>
        </p:spPr>
      </p:pic>
      <p:sp>
        <p:nvSpPr>
          <p:cNvPr id="3" name="TextBox 2"/>
          <p:cNvSpPr txBox="1"/>
          <p:nvPr/>
        </p:nvSpPr>
        <p:spPr>
          <a:xfrm>
            <a:off x="5076056" y="476672"/>
            <a:ext cx="3816424" cy="5570756"/>
          </a:xfrm>
          <a:prstGeom prst="rect">
            <a:avLst/>
          </a:prstGeom>
          <a:noFill/>
        </p:spPr>
        <p:txBody>
          <a:bodyPr wrap="square" rtlCol="0">
            <a:spAutoFit/>
          </a:bodyPr>
          <a:lstStyle/>
          <a:p>
            <a:r>
              <a:rPr lang="en-GB" sz="2000" dirty="0" smtClean="0"/>
              <a:t>“The Big Science Event has provided a competitive purpose and context which the majority of pupils rise to. I can therefore see everything we, as a school, teach in science being used and practiced by the pupils.” </a:t>
            </a:r>
            <a:r>
              <a:rPr lang="en-GB" sz="2000" i="1" dirty="0" smtClean="0"/>
              <a:t>Teacher</a:t>
            </a:r>
          </a:p>
          <a:p>
            <a:endParaRPr lang="en-GB" dirty="0" smtClean="0"/>
          </a:p>
          <a:p>
            <a:r>
              <a:rPr lang="en-GB" sz="2000" dirty="0" smtClean="0"/>
              <a:t>“Coordinating the Big Science Event in school has allowed me to get to know children across a wider age range, which has increased children’s interest in after-school science club.” </a:t>
            </a:r>
            <a:r>
              <a:rPr lang="en-GB" sz="2000" i="1" dirty="0" smtClean="0"/>
              <a:t>Teacher</a:t>
            </a:r>
          </a:p>
          <a:p>
            <a:endParaRPr lang="en-GB" dirty="0" smtClean="0"/>
          </a:p>
          <a:p>
            <a:r>
              <a:rPr lang="en-GB" sz="2000" dirty="0" smtClean="0"/>
              <a:t>“We are now doing a ‘Big Science Event’ style experiment three times a year.” </a:t>
            </a:r>
            <a:r>
              <a:rPr lang="en-GB" sz="2000" i="1" dirty="0" smtClean="0"/>
              <a:t>Teacher</a:t>
            </a:r>
            <a:endParaRPr lang="en-US" sz="20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848_exportOri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955977" cy="6858000"/>
          </a:xfrm>
          <a:prstGeom prst="rect">
            <a:avLst/>
          </a:prstGeom>
        </p:spPr>
      </p:pic>
      <p:sp>
        <p:nvSpPr>
          <p:cNvPr id="3" name="TextBox 2"/>
          <p:cNvSpPr txBox="1"/>
          <p:nvPr/>
        </p:nvSpPr>
        <p:spPr>
          <a:xfrm>
            <a:off x="5220072" y="332656"/>
            <a:ext cx="3672408" cy="5632311"/>
          </a:xfrm>
          <a:prstGeom prst="rect">
            <a:avLst/>
          </a:prstGeom>
          <a:noFill/>
        </p:spPr>
        <p:txBody>
          <a:bodyPr wrap="square" rtlCol="0">
            <a:spAutoFit/>
          </a:bodyPr>
          <a:lstStyle/>
          <a:p>
            <a:r>
              <a:rPr lang="en-GB" sz="2000" dirty="0" smtClean="0"/>
              <a:t>“The best bit was learning how to work together. We got on really well and we don’t have to be best friends to work well together. We found out that we were all good at different things.” </a:t>
            </a:r>
            <a:r>
              <a:rPr lang="en-GB" sz="2000" i="1" dirty="0" smtClean="0"/>
              <a:t>Year 6 Pupil</a:t>
            </a:r>
          </a:p>
          <a:p>
            <a:endParaRPr lang="en-GB" sz="2000" dirty="0" smtClean="0"/>
          </a:p>
          <a:p>
            <a:r>
              <a:rPr lang="en-GB" sz="2000" dirty="0" smtClean="0"/>
              <a:t>“In science normally we’d all be doing the same experiment, with different ones you learn more from other people.” </a:t>
            </a:r>
            <a:r>
              <a:rPr lang="en-GB" sz="2000" i="1" dirty="0" smtClean="0"/>
              <a:t>Year 4 Pupil</a:t>
            </a:r>
          </a:p>
          <a:p>
            <a:endParaRPr lang="en-GB" sz="2000" dirty="0" smtClean="0"/>
          </a:p>
          <a:p>
            <a:r>
              <a:rPr lang="en-GB" sz="2000" dirty="0" smtClean="0"/>
              <a:t>“I’m getting better at learning, even how to spell new words. Words like hypothesis and participant and accurate. I feel like I’ve learnt a new language of science!” </a:t>
            </a:r>
            <a:r>
              <a:rPr lang="en-GB" sz="2000" i="1" dirty="0" smtClean="0"/>
              <a:t>Year 5 Pupil</a:t>
            </a:r>
            <a:endParaRPr lang="en-US" sz="200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TotalTime>
  <Words>1850</Words>
  <Application>Microsoft Office PowerPoint</Application>
  <PresentationFormat>On-screen Show (4:3)</PresentationFormat>
  <Paragraphs>114</Paragraphs>
  <Slides>15</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Calibri</vt:lpstr>
      <vt:lpstr>Gill Sans</vt: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bridget.holligan</dc:creator>
  <cp:lastModifiedBy>Cathy Sturrock</cp:lastModifiedBy>
  <cp:revision>54</cp:revision>
  <dcterms:created xsi:type="dcterms:W3CDTF">2012-07-19T12:32:43Z</dcterms:created>
  <dcterms:modified xsi:type="dcterms:W3CDTF">2017-01-11T14:24:43Z</dcterms:modified>
</cp:coreProperties>
</file>